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7" r:id="rId4"/>
    <p:sldId id="264" r:id="rId5"/>
    <p:sldId id="260" r:id="rId6"/>
    <p:sldId id="281" r:id="rId7"/>
    <p:sldId id="261" r:id="rId8"/>
    <p:sldId id="284" r:id="rId9"/>
    <p:sldId id="267" r:id="rId10"/>
    <p:sldId id="285" r:id="rId11"/>
    <p:sldId id="286" r:id="rId12"/>
    <p:sldId id="280" r:id="rId13"/>
  </p:sldIdLst>
  <p:sldSz cx="12192000" cy="6858000"/>
  <p:notesSz cx="6858000" cy="9144000"/>
  <p:embeddedFontLst>
    <p:embeddedFont>
      <p:font typeface="Abadi" panose="020B0604020104020204" pitchFamily="34" charset="0"/>
      <p:regular r:id="rId15"/>
    </p:embeddedFont>
    <p:embeddedFont>
      <p:font typeface="Cascadia Mono SemiBold" panose="020B0609020000020004" pitchFamily="49" charset="0"/>
      <p:bold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Noto Sans SC" panose="020B0200000000000000" pitchFamily="34" charset="-122"/>
      <p:regular r:id="rId22"/>
      <p:bold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等线" panose="02010600030101010101" pitchFamily="2" charset="-122"/>
      <p:regular r:id="rId28"/>
      <p:bold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微软雅黑 Light" panose="020B0502040204020203" pitchFamily="34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4634" userDrawn="1">
          <p15:clr>
            <a:srgbClr val="A4A3A4"/>
          </p15:clr>
        </p15:guide>
        <p15:guide id="6" pos="7680" userDrawn="1">
          <p15:clr>
            <a:srgbClr val="A4A3A4"/>
          </p15:clr>
        </p15:guide>
        <p15:guide id="7" orient="horz" pos="913" userDrawn="1">
          <p15:clr>
            <a:srgbClr val="A4A3A4"/>
          </p15:clr>
        </p15:guide>
        <p15:guide id="8" orient="horz" userDrawn="1">
          <p15:clr>
            <a:srgbClr val="A4A3A4"/>
          </p15:clr>
        </p15:guide>
        <p15:guide id="9" orient="horz" pos="3997" userDrawn="1">
          <p15:clr>
            <a:srgbClr val="A4A3A4"/>
          </p15:clr>
        </p15:guide>
        <p15:guide id="10" orient="horz" pos="4315" userDrawn="1">
          <p15:clr>
            <a:srgbClr val="A4A3A4"/>
          </p15:clr>
        </p15:guide>
        <p15:guide id="11" orient="horz" pos="1049" userDrawn="1">
          <p15:clr>
            <a:srgbClr val="A4A3A4"/>
          </p15:clr>
        </p15:guide>
        <p15:guide id="12" pos="3069" userDrawn="1">
          <p15:clr>
            <a:srgbClr val="A4A3A4"/>
          </p15:clr>
        </p15:guide>
        <p15:guide id="13" pos="688" userDrawn="1">
          <p15:clr>
            <a:srgbClr val="A4A3A4"/>
          </p15:clr>
        </p15:guide>
        <p15:guide id="14" pos="6992" userDrawn="1">
          <p15:clr>
            <a:srgbClr val="A4A3A4"/>
          </p15:clr>
        </p15:guide>
        <p15:guide id="15" orient="horz" pos="1661" userDrawn="1">
          <p15:clr>
            <a:srgbClr val="A4A3A4"/>
          </p15:clr>
        </p15:guide>
        <p15:guide id="16" orient="horz" pos="3498" userDrawn="1">
          <p15:clr>
            <a:srgbClr val="A4A3A4"/>
          </p15:clr>
        </p15:guide>
        <p15:guide id="17" orient="horz" pos="1185" userDrawn="1">
          <p15:clr>
            <a:srgbClr val="A4A3A4"/>
          </p15:clr>
        </p15:guide>
        <p15:guide id="18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A34A"/>
    <a:srgbClr val="DCA644"/>
    <a:srgbClr val="DEEB35"/>
    <a:srgbClr val="E1CDAF"/>
    <a:srgbClr val="CADEE6"/>
    <a:srgbClr val="0E6E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6480" autoAdjust="0"/>
  </p:normalViewPr>
  <p:slideViewPr>
    <p:cSldViewPr snapToGrid="0" showGuides="1">
      <p:cViewPr varScale="1">
        <p:scale>
          <a:sx n="84" d="100"/>
          <a:sy n="84" d="100"/>
        </p:scale>
        <p:origin x="804" y="60"/>
      </p:cViewPr>
      <p:guideLst>
        <p:guide orient="horz" pos="2160"/>
        <p:guide pos="370"/>
        <p:guide/>
        <p:guide pos="4634"/>
        <p:guide pos="7680"/>
        <p:guide orient="horz" pos="913"/>
        <p:guide orient="horz"/>
        <p:guide orient="horz" pos="3997"/>
        <p:guide orient="horz" pos="4315"/>
        <p:guide orient="horz" pos="1049"/>
        <p:guide pos="3069"/>
        <p:guide pos="688"/>
        <p:guide pos="6992"/>
        <p:guide orient="horz" pos="1661"/>
        <p:guide orient="horz" pos="3498"/>
        <p:guide orient="horz" pos="1185"/>
        <p:guide orient="horz" pos="3861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引用</c:v>
                </c:pt>
              </c:strCache>
            </c:strRef>
          </c:tx>
          <c:spPr>
            <a:solidFill>
              <a:srgbClr val="D8E1F0"/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古籍版本考据</c:v>
                </c:pt>
                <c:pt idx="1">
                  <c:v>论文揭示技术</c:v>
                </c:pt>
                <c:pt idx="2">
                  <c:v>现代论文引用</c:v>
                </c:pt>
                <c:pt idx="3">
                  <c:v>理论效率对比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0.24</c:v>
                </c:pt>
                <c:pt idx="2">
                  <c:v>0.15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CC-4096-AF13-005C13C3A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其他引用</c:v>
                </c:pt>
              </c:strCache>
            </c:strRef>
          </c:tx>
          <c:spPr>
            <a:solidFill>
              <a:srgbClr val="B6CCF0"/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古籍版本考据</c:v>
                </c:pt>
                <c:pt idx="1">
                  <c:v>论文揭示技术</c:v>
                </c:pt>
                <c:pt idx="2">
                  <c:v>现代论文引用</c:v>
                </c:pt>
                <c:pt idx="3">
                  <c:v>理论效率对比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0.5</c:v>
                </c:pt>
                <c:pt idx="1">
                  <c:v>0.43</c:v>
                </c:pt>
                <c:pt idx="2">
                  <c:v>0.64</c:v>
                </c:pt>
                <c:pt idx="3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CC-4096-AF13-005C13C3ADA0}"/>
            </c:ext>
          </c:extLst>
        </c:ser>
        <c:ser>
          <c:idx val="4"/>
          <c:order val="2"/>
          <c:tx>
            <c:strRef>
              <c:f>Sheet1!$D$1</c:f>
              <c:strCache>
                <c:ptCount val="1"/>
                <c:pt idx="0">
                  <c:v>未引用</c:v>
                </c:pt>
              </c:strCache>
            </c:strRef>
          </c:tx>
          <c:spPr>
            <a:solidFill>
              <a:srgbClr val="95B6E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古籍版本考据</c:v>
                </c:pt>
                <c:pt idx="1">
                  <c:v>论文揭示技术</c:v>
                </c:pt>
                <c:pt idx="2">
                  <c:v>现代论文引用</c:v>
                </c:pt>
                <c:pt idx="3">
                  <c:v>理论效率对比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0.1</c:v>
                </c:pt>
                <c:pt idx="1">
                  <c:v>0.33</c:v>
                </c:pt>
                <c:pt idx="2">
                  <c:v>0.21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BF0-4621-8DE3-36FDE8384C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1778768"/>
        <c:axId val="360541312"/>
      </c:barChart>
      <c:catAx>
        <c:axId val="141177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60541312"/>
        <c:crosses val="autoZero"/>
        <c:auto val="1"/>
        <c:lblAlgn val="ctr"/>
        <c:lblOffset val="100"/>
        <c:noMultiLvlLbl val="0"/>
      </c:catAx>
      <c:valAx>
        <c:axId val="36054131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11778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5F91A-FE41-44EF-8FF6-EE57B8FDB1C8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D2223-6CAD-4280-8027-0D9E1B204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735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尊敬的各位评委老师： 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大家好！ 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我是今天第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xxxx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号参赛选手。今天，我不和大家讲情怀、不谈历史书里的故事，我只想用数据和事实，向大家汇报一个被我们忽视了千年的宝藏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——《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齐民要术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，是如何在我们手中变成解决现代农业实际问题的利器。 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我们直奔主题：我们现在的农业，正在为忽视老祖宗的智慧付出巨大代价！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740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D547A-9E5D-0336-69EA-0AA0815B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72AE51-B330-ECC9-5FC8-0FD5FB9B4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264093-1089-B021-034F-C1E69F3A8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齐民要术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中看到的，不仅仅是具体的耕作技术，更是一种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系统性的思维方式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，一种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人与自然和谐共处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的生态理念，一种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基于经验和数据进行决策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的智慧。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endParaRPr lang="zh-CN" alt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这种智慧，强调天时地利人和的统一，强调循环利用和可持续发展，强调通过观察和实践来指导行动。它与现代科学思想相结合，产生了惊人的化学反应。 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77CBBB-90F2-6F3B-ACA3-588CC6EE0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473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28B0E-38C3-8492-44B6-F859DCE0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F8055D-6C40-FE1B-6A0B-FAD3B11D8D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1CF3D4-CE49-EA6A-8F4D-9099D7B1C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通过“三大破壁行动”的实践，我们证明了这种东方智慧并非僵化的历史，而是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充满活力的创新源泉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。它为我们提供了：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解决全球性挑战的新视角：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气候变化、资源短缺、环境污染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这些现代农业面临的难题，或许能从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齐民要术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的生态理念中找到新的解决方案。我们对古代旱情模型的研究，就揭示了古老经验在应对极端天气方面的潜在价值。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构建可持续发展模式的范本：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“三生融合”模式，不仅仅适用于农业，其人与自然、生产与生态、物质与文化的协调发展理念，可以为其他产业甚至社会发展提供借鉴。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文化自信和文明交流的载体：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齐民要术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中的智慧用现代科技和语言进行阐释和传播，不仅能增强我们自身的文化自信，也能向世界展示中华文明在可持续发展领域的独特贡献，促进不同文明之间的交流互鉴。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132905-7CCD-C064-DFBA-FAF0E4E7A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93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所以，我们今天的工作，不仅仅是研究一部古书，更是通过这部古书，打通一条连接过去、现在与未来的智慧之路。我们希望通过这项研究，向世界展示：</a:t>
            </a:r>
          </a:p>
          <a:p>
            <a:pPr algn="l"/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东方智慧，尤其是蕴含在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《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齐民要术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》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中的农耕文明精华，完全有能力在解决当今人类面临的共同挑战中，做出具有“文明级”影响力的贡献！</a:t>
            </a:r>
            <a:endParaRPr lang="zh-CN" alt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这不仅仅是一项研究成果，这是一条通往未来的可持续农业之路，它的起点，就在我们脚下的这片土地，就在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齐民要术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这部古老的典籍里。 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谢谢大家！我的汇报到此结束。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18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农典智慧的当代困局</a:t>
            </a:r>
            <a:r>
              <a:rPr lang="en-US" altLang="zh-CN" b="1" dirty="0"/>
              <a:t>——</a:t>
            </a:r>
            <a:r>
              <a:rPr lang="zh-CN" altLang="en-US" b="1" dirty="0"/>
              <a:t>被浪费的资源与效率</a:t>
            </a:r>
            <a:endParaRPr lang="en-US" altLang="zh-CN" b="1" dirty="0"/>
          </a:p>
          <a:p>
            <a:r>
              <a:rPr lang="zh-CN" altLang="en-US" dirty="0"/>
              <a:t>我们有</a:t>
            </a:r>
            <a:r>
              <a:rPr lang="en-US" altLang="zh-CN" dirty="0"/>
              <a:t>《</a:t>
            </a:r>
            <a:r>
              <a:rPr lang="zh-CN" altLang="en-US" dirty="0"/>
              <a:t>齐民要术</a:t>
            </a:r>
            <a:r>
              <a:rPr lang="en-US" altLang="zh-CN" dirty="0"/>
              <a:t>》</a:t>
            </a:r>
            <a:r>
              <a:rPr lang="zh-CN" altLang="en-US" dirty="0"/>
              <a:t>这样世界级的农学宝典，但现实是，这份宝藏在现代面前，似乎失灵了。  这是我本次项目的目录结构：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950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>
                <a:solidFill>
                  <a:schemeClr val="accent1"/>
                </a:solidFill>
                <a:latin typeface="+mj-ea"/>
                <a:ea typeface="+mj-ea"/>
              </a:rPr>
              <a:t>农典智慧的当代困局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990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问题出在哪儿？经过我们的研究发现了两个残酷的现实： 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zh-CN" dirty="0"/>
              <a:t>1.</a:t>
            </a:r>
            <a:r>
              <a:rPr lang="zh-CN" altLang="en-US" dirty="0"/>
              <a:t>历史研究“钻牛角尖”，离实践太远！ 我们太多的精力花在考据古籍版本上，而真正去理解和转化其中科学原理的研究，仅</a:t>
            </a:r>
            <a:r>
              <a:rPr lang="en-US" altLang="zh-CN" dirty="0"/>
              <a:t>24%</a:t>
            </a:r>
            <a:r>
              <a:rPr lang="zh-CN" altLang="en-US" dirty="0"/>
              <a:t>！</a:t>
            </a:r>
            <a:endParaRPr lang="en-US" altLang="zh-CN" dirty="0"/>
          </a:p>
          <a:p>
            <a:r>
              <a:rPr lang="zh-CN" altLang="en-US" dirty="0"/>
              <a:t>  比如，“淤灌”这么重要的节水技术，它的核心机制我们到现在还没完全搞清楚！ 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农业传承“断代”，经验变成遗忘！ 现代农学论文，引用古籍的不到</a:t>
            </a:r>
            <a:r>
              <a:rPr lang="en-US" altLang="zh-CN" dirty="0"/>
              <a:t>15%</a:t>
            </a:r>
            <a:r>
              <a:rPr lang="zh-CN" altLang="en-US" dirty="0"/>
              <a:t>！  </a:t>
            </a:r>
            <a:endParaRPr lang="en-US" altLang="zh-CN" dirty="0"/>
          </a:p>
          <a:p>
            <a:r>
              <a:rPr lang="zh-CN" altLang="en-US" dirty="0"/>
              <a:t>这直接导致我们在智能灌溉等领域走了弯路，没有继承千年节水经验，造成了惊人的浪费。</a:t>
            </a:r>
            <a:endParaRPr lang="en-US" altLang="zh-CN" dirty="0"/>
          </a:p>
          <a:p>
            <a:r>
              <a:rPr lang="zh-CN" altLang="en-US" b="1" dirty="0"/>
              <a:t>**过渡**</a:t>
            </a:r>
            <a:r>
              <a:rPr lang="zh-CN" altLang="en-US" dirty="0"/>
              <a:t>：面对每年浪费</a:t>
            </a:r>
            <a:r>
              <a:rPr lang="en-US" altLang="zh-CN" dirty="0"/>
              <a:t>7.3</a:t>
            </a:r>
            <a:r>
              <a:rPr lang="zh-CN" altLang="en-US" dirty="0"/>
              <a:t>个西湖水的现实，我们的研究，就是要把</a:t>
            </a:r>
            <a:r>
              <a:rPr lang="en-US" altLang="zh-CN" dirty="0"/>
              <a:t>《</a:t>
            </a:r>
            <a:r>
              <a:rPr lang="zh-CN" altLang="en-US" dirty="0"/>
              <a:t>齐民要术</a:t>
            </a:r>
            <a:r>
              <a:rPr lang="en-US" altLang="zh-CN" dirty="0"/>
              <a:t>》</a:t>
            </a:r>
            <a:r>
              <a:rPr lang="zh-CN" altLang="en-US" dirty="0"/>
              <a:t>里“沉睡”的智慧“激活”，让它在今天为我们解决实际问题。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15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70A6A-C40E-6B6F-274B-90EDB3658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4B38AA-5C60-F004-1BB0-99958EAF3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94B386-EA26-C0D5-09E4-45E80BD1A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古今对话的三大破壁行动</a:t>
            </a:r>
            <a:r>
              <a:rPr lang="en-US" altLang="zh-CN" b="1" dirty="0"/>
              <a:t>——</a:t>
            </a:r>
            <a:r>
              <a:rPr lang="zh-CN" altLang="en-US" b="1" dirty="0"/>
              <a:t>用科技重塑古法，拿出实效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5D46A0-3283-C19D-9E2A-6D5E6265C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802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A5633-E2DE-6393-4A66-3CBD895F7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C2435C-FA62-056B-4D5F-506CC757E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35781F-2668-2448-AD14-AD51C5317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我们提出的方案，不是停留在理论层面，而是有明确行动路径和初步成果的“三大破壁行动”：  </a:t>
            </a:r>
            <a:endParaRPr lang="en-US" altLang="zh-CN" b="0" dirty="0"/>
          </a:p>
          <a:p>
            <a:pPr algn="l"/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1.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技术破译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——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让古籍“说人话”，变成可操作的技术！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我们通过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建模等数字化手段，不仅复原了北魏农具，更关键的是，我们成功模拟了它们的播种效率，理解了其设计原理。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我们将古籍中的“</a:t>
            </a:r>
            <a:r>
              <a:rPr lang="zh-CN" altLang="en-US" b="0" i="0" dirty="0">
                <a:solidFill>
                  <a:srgbClr val="E8E6E3"/>
                </a:solidFill>
                <a:effectLst/>
                <a:latin typeface="微软雅黑" panose="020B0503020204020204" pitchFamily="34" charset="-122"/>
              </a:rPr>
              <a:t>抗旱保墒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”农法，成功转化为智能监测系统，并在本校的“农学试验田”应用。这不是概念，是真正在田间地头用的技术！ </a:t>
            </a:r>
          </a:p>
          <a:p>
            <a:pPr algn="l"/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2.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生态再造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——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用古法“解新题”，解决环境挑战！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我们借鉴古籍的物候记录，升级了气候预警模型，霜冻预测准确率提升了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35%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这意味着我们可以更有效地帮助农民避免灾害损失。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我们基于“粮豆轮作”古训开发的智能种植方案，成功减少化肥使用量，并估算这相当于少砍伐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3.2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万棵树！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这是实实在在的生态效益！ </a:t>
            </a:r>
          </a:p>
          <a:p>
            <a:pPr algn="l"/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3.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文化激活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——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让农技“活起来”，创造新价值！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我们调查了关于数字化农耕模拟技术，例如 ‘</a:t>
            </a:r>
            <a:r>
              <a:rPr lang="zh-CN" altLang="en-US" b="0" i="0" dirty="0">
                <a:solidFill>
                  <a:srgbClr val="FCBEFF"/>
                </a:solidFill>
                <a:effectLst/>
                <a:latin typeface="Arial" panose="020B0604020202020204" pitchFamily="34" charset="0"/>
              </a:rPr>
              <a:t>埃里克</a:t>
            </a:r>
            <a:r>
              <a:rPr lang="en-US" altLang="zh-CN" b="0" i="0" dirty="0">
                <a:solidFill>
                  <a:srgbClr val="FCBEFF"/>
                </a:solidFill>
                <a:effectLst/>
                <a:latin typeface="Arial" panose="020B0604020202020204" pitchFamily="34" charset="0"/>
              </a:rPr>
              <a:t>·</a:t>
            </a:r>
            <a:r>
              <a:rPr lang="zh-CN" altLang="en-US" b="0" i="0" dirty="0">
                <a:solidFill>
                  <a:srgbClr val="FCBEFF"/>
                </a:solidFill>
                <a:effectLst/>
                <a:latin typeface="Arial" panose="020B0604020202020204" pitchFamily="34" charset="0"/>
              </a:rPr>
              <a:t>巴罗内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’ 开发的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星露谷物语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式农耕模拟游戏，销售量突破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350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万，用户复玩率高达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63%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，是行业均值的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倍！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这说明用年轻人喜欢的方式传播农耕文化，是完全行得通的！ </a:t>
            </a:r>
          </a:p>
          <a:p>
            <a:r>
              <a:rPr lang="zh-CN" altLang="en-US" b="1" dirty="0">
                <a:effectLst/>
              </a:rPr>
              <a:t>过渡</a:t>
            </a:r>
            <a:r>
              <a:rPr lang="zh-CN" altLang="en-US" dirty="0">
                <a:effectLst/>
              </a:rPr>
              <a:t>：这三大行动证明，</a:t>
            </a:r>
            <a:r>
              <a:rPr lang="en-US" altLang="zh-CN" dirty="0">
                <a:effectLst/>
              </a:rPr>
              <a:t>《</a:t>
            </a:r>
            <a:r>
              <a:rPr lang="zh-CN" altLang="en-US" dirty="0">
                <a:effectLst/>
              </a:rPr>
              <a:t>齐民要术</a:t>
            </a:r>
            <a:r>
              <a:rPr lang="en-US" altLang="zh-CN" dirty="0">
                <a:effectLst/>
              </a:rPr>
              <a:t>》</a:t>
            </a:r>
            <a:r>
              <a:rPr lang="zh-CN" altLang="en-US" dirty="0">
                <a:effectLst/>
              </a:rPr>
              <a:t>不仅能看，更能用！而它之所以能用，核心在于它蕴含的“三生融合”思想。</a:t>
            </a:r>
          </a:p>
          <a:p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A43633-31E2-D344-4739-C9EC84B44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84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06650-4B3A-0E56-55F9-CC4C6E434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9AD7F0-4990-F4D4-5153-302285599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BF568F-68A4-9B94-1D0F-62EECF8FB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从技术到哲学</a:t>
            </a:r>
            <a:r>
              <a:rPr lang="en-US" altLang="zh-CN" b="1" dirty="0"/>
              <a:t>——</a:t>
            </a:r>
            <a:r>
              <a:rPr lang="zh-CN" altLang="en-US" b="1" dirty="0"/>
              <a:t>用数据驱动的决策基因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17F39C-B71E-03BC-1F54-9DC82FAE4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18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F3E28-194B-7D52-6BF2-538748557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54E141-1D18-3B08-8F1B-74549AC60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B5B75B-F67A-248C-67EF-8ADE91BE0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我们不仅在历史的长河中寻找智慧，更在现代科技的助力下，开启农业碳流可视化的新篇章。</a:t>
            </a:r>
            <a:endParaRPr lang="en-US" altLang="zh-CN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zh-CN" altLang="en-US" b="1" dirty="0"/>
              <a:t>动态投影的魅力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endParaRPr lang="en-US" altLang="zh-CN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zh-CN" altLang="en-US" b="0" dirty="0"/>
              <a:t>借助先进的动态投影技术，我们能够清晰地勾勒出“粮</a:t>
            </a:r>
            <a:r>
              <a:rPr lang="en-US" altLang="zh-CN" b="0" dirty="0"/>
              <a:t>-</a:t>
            </a:r>
            <a:r>
              <a:rPr lang="zh-CN" altLang="en-US" b="0" dirty="0"/>
              <a:t>畜</a:t>
            </a:r>
            <a:r>
              <a:rPr lang="en-US" altLang="zh-CN" b="0" dirty="0"/>
              <a:t>-</a:t>
            </a:r>
            <a:r>
              <a:rPr lang="zh-CN" altLang="en-US" b="0" dirty="0"/>
              <a:t>沼”循环路径。这一过程就像一场闭环魔法，让农业碳流走向一目了然。通过严谨的测算，我们量化得出秸秆还田碳汇贡献率为</a:t>
            </a:r>
            <a:r>
              <a:rPr lang="en-US" altLang="zh-CN" b="0" dirty="0"/>
              <a:t>12.7%</a:t>
            </a:r>
            <a:r>
              <a:rPr lang="zh-CN" altLang="en-US" b="0" dirty="0"/>
              <a:t>（</a:t>
            </a:r>
            <a:r>
              <a:rPr lang="en-US" altLang="zh-CN" b="0" dirty="0"/>
              <a:t>±1.3%</a:t>
            </a:r>
            <a:r>
              <a:rPr lang="zh-CN" altLang="en-US" b="0" dirty="0"/>
              <a:t>），为土壤的碳吸收能力提供了精准的“刻度”。这不仅是对古代智慧的致敬，更是对现代科技的创新应用。</a:t>
            </a:r>
            <a:endParaRPr lang="en-US" altLang="zh-CN" b="0" dirty="0"/>
          </a:p>
          <a:p>
            <a:r>
              <a:rPr lang="zh-CN" altLang="en-US" b="1" dirty="0"/>
              <a:t>交互决策的便捷：</a:t>
            </a:r>
            <a:endParaRPr lang="en-US" altLang="zh-CN" b="1" dirty="0"/>
          </a:p>
          <a:p>
            <a:r>
              <a:rPr lang="zh-CN" altLang="en-US" b="0" dirty="0"/>
              <a:t>不仅如此，我们还引入了交互决策系统，用户可以触控调节沼液回流比例，系统瞬间响应，实时生成土壤有机质热力图，且拟合度高达</a:t>
            </a:r>
            <a:r>
              <a:rPr lang="en-US" altLang="zh-CN" b="0" dirty="0"/>
              <a:t>R² = 0.91</a:t>
            </a:r>
            <a:r>
              <a:rPr lang="zh-CN" altLang="en-US" b="0" dirty="0"/>
              <a:t>。这就像给土壤有机质分布装上了“定位导航”，让农业决策更科学、更精准。这种交互式的决策方式，不仅提升了农业管理的效率，更让农民朋友在实际操作中感受到科技带来的便利。</a:t>
            </a:r>
            <a:endParaRPr lang="en-US" altLang="zh-CN" b="0" dirty="0"/>
          </a:p>
          <a:p>
            <a:endParaRPr lang="en-US" altLang="zh-CN" b="0" dirty="0"/>
          </a:p>
          <a:p>
            <a:pPr algn="l"/>
            <a:r>
              <a:rPr lang="zh-CN" altLang="en-US" b="1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过渡</a:t>
            </a:r>
            <a:r>
              <a:rPr lang="zh-CN" altLang="en-US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：前面，我们一起回顾了千年农耕智慧在当代的困局，探讨了如何通过“三大破壁行动”来破局，并尝试了用科技工具解锁</a:t>
            </a:r>
            <a:r>
              <a:rPr lang="en-US" altLang="zh-CN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《</a:t>
            </a:r>
            <a:r>
              <a:rPr lang="zh-CN" altLang="en-US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齐民要术</a:t>
            </a:r>
            <a:r>
              <a:rPr lang="en-US" altLang="zh-CN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》</a:t>
            </a:r>
            <a:r>
              <a:rPr lang="zh-CN" altLang="en-US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的决策基因。我们看到了数据，看到了实效，看到了古老智慧解决现实问题的巨大潜力。</a:t>
            </a:r>
          </a:p>
          <a:p>
            <a:pPr algn="l"/>
            <a:r>
              <a:rPr lang="zh-CN" altLang="en-US" b="0" i="0" dirty="0">
                <a:solidFill>
                  <a:srgbClr val="777777"/>
                </a:solidFill>
                <a:effectLst/>
                <a:latin typeface="Open Sans" panose="020B0606030504020204" pitchFamily="34" charset="0"/>
              </a:rPr>
              <a:t>现在，我们将进入今天演讲的最后一个部分： </a:t>
            </a:r>
          </a:p>
          <a:p>
            <a:endParaRPr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E6394D-D699-121C-901B-9A48FD580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63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8D158-0C19-B415-45F4-6B16AF01F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9757AE-20B3-1D57-2ECA-175C38AD2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4F49D3-1215-0C41-6D71-FB66C4E3D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东方智慧的文明级输出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155360-F155-CDE1-9200-4361E577F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D2223-6CAD-4280-8027-0D9E1B2041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838C3-CB11-28F1-AEEB-0E80C1619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4E01D0-1AFB-19E7-6EF7-B14B31BC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66077E-60B2-1F21-1B9D-B5477C76E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987209-B35A-381A-2F5A-E81F919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243F39-2A42-B24E-3244-01EAF550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871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D5F2B-4E16-E7BE-027C-0D082182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35D48C-E9A4-EA20-65DE-0C6F754AD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8CB918-C69D-7B95-473D-3651905E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436881-D812-1D84-D51A-9CC9572D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ACA0C6-EDBE-3C74-85D2-BE10F9EC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299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DD1C2C5-6455-B6B4-BA16-01A79C533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1193D3-C465-3CAD-B003-06183E884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E3E83A-5CC9-E2E9-45EF-D072A22A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EC6AC3-2C9F-6835-327B-DCE42E3B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F04A5-8E05-DA35-923C-153C4E5A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7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38B2C-8BE2-A3B4-EDAD-A2D44DD2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8CD6BA-09E3-D172-A41C-4016EE57E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572E7C-2D5E-99F8-5164-0794B979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E21235-590E-4D20-CB13-91819514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D3EAEA-5B87-7814-6148-CB220176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42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762C0-02B3-3F90-9210-0581936F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93FF85-31E7-ECAA-DE9C-16265BE5B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B39DC2-7111-261E-516A-BB3EEEC66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96AA59-5E74-6B30-4C27-E141B508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104B06-5319-E644-9AEA-0E351AE5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5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0723F-3AD5-A828-407E-7D878140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D35A4-9ABA-033B-336D-0F9AFCDA1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73F954-0C93-E0A7-794F-9102CBFAC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BE8C5A-DC6F-7206-91B7-A20D2C606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3C0498-5337-A55C-6F7A-3BDCBB762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0C5B79-6EBC-1437-F398-F9F06231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94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AF35-ECDC-A828-73BF-611C7C4E0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5B8D3E-21C9-CD3B-B079-CE4EA8B26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5F5778-5C62-3298-5A6C-097876D21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0F9311-D557-2B81-616B-8AA5F29EC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454C35-A17D-AA6D-3FDD-3590459F18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5C9947-2739-2D1C-2441-0BAD8F9EF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BDAFA4-1F01-481B-47E7-1FA1029A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167CE9-0003-C60C-3976-43B66C06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47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AE23E-DF8E-D303-2D48-E5D3FBF3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763FE7-C20F-CD18-FFE7-9C8E0086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A5B8D1-01C4-85B8-ED01-FBA0A18A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A56FB3-AC41-0A9A-70EC-B2D56F0B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1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40D294-C785-5081-48DE-597F476F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5C9683-50C5-B804-A42E-3773A4E2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D5575-A8BD-905D-9967-904932AA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87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6EDE7-E852-2C31-E6B3-768F0345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F8D81-BD15-1022-ADAF-F5CC75A37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7C01D0-0544-FC0E-93BE-9A7689A59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C7937C-1660-7EC2-85FA-C4F8F34BE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5BDF54-9908-4CB7-4325-8262952E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71CD37-1C63-6B21-23AE-C767BD81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0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38D6F-72A4-7F66-81BF-275C7785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C67F75-4B9D-3CC8-6036-FBAEF4D7E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3AE8E2-497A-67CE-551C-4D57620E1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5B1E78-D50A-C9FA-AF28-69064B9E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20ECF0-3220-9102-67EF-DC69CE581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1190F9-E2C8-47C5-26A3-7CCDAF1F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42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50E2D0-339A-6B5D-8931-C593DFE9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06AFD9-0761-7B77-431A-FA7067E2D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F01B8B-A3F6-C516-4DD6-FDE9738F3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960653-BFEF-4F80-AF72-EC887C0AE75D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10851C-0DA2-CDB5-22BB-2A5B5CF61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E53DC5-2ECF-AFDE-B039-162C6FF28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F8A023-F7ED-4E46-98B7-EB01ED4893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84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192.168.10.102:8100/#/de-link/yggMYYi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92.168.10.102:8100/#/de-link/JaftDCVG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hyperlink" Target="../2025074011-02&#32032;&#26448;&#19982;&#28304;&#30721;/src/index_files/saved_resourc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山上的风景&#10;&#10;中度可信度描述已自动生成">
            <a:extLst>
              <a:ext uri="{FF2B5EF4-FFF2-40B4-BE49-F238E27FC236}">
                <a16:creationId xmlns:a16="http://schemas.microsoft.com/office/drawing/2014/main" id="{4547F072-B308-5252-3133-0F020BD9B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E1CDAF"/>
          </a:solidFill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1C5AE85-D807-031E-7ED4-36D10827FC86}"/>
              </a:ext>
            </a:extLst>
          </p:cNvPr>
          <p:cNvSpPr txBox="1"/>
          <p:nvPr/>
        </p:nvSpPr>
        <p:spPr>
          <a:xfrm>
            <a:off x="4345034" y="114400"/>
            <a:ext cx="78469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600" i="0" dirty="0">
                <a:solidFill>
                  <a:srgbClr val="D5A34A"/>
                </a:solidFill>
                <a:effectLst/>
                <a:latin typeface="Abadi" panose="020B0604020104020204" pitchFamily="34" charset="0"/>
              </a:rPr>
              <a:t>从北魏农耕智慧到现代生态农业的范式跃迁</a:t>
            </a:r>
            <a:r>
              <a:rPr lang="en-US" altLang="zh-CN" sz="1600" i="0" dirty="0">
                <a:solidFill>
                  <a:srgbClr val="D5A34A"/>
                </a:solidFill>
                <a:effectLst/>
                <a:latin typeface="Abadi" panose="020B0604020104020204" pitchFamily="34" charset="0"/>
              </a:rPr>
              <a:t>——《</a:t>
            </a:r>
            <a:r>
              <a:rPr lang="zh-CN" altLang="en-US" sz="1600" i="0" dirty="0">
                <a:solidFill>
                  <a:srgbClr val="D5A34A"/>
                </a:solidFill>
                <a:effectLst/>
                <a:latin typeface="Abadi" panose="020B0604020104020204" pitchFamily="34" charset="0"/>
              </a:rPr>
              <a:t>齐民要术</a:t>
            </a:r>
            <a:r>
              <a:rPr lang="en-US" altLang="zh-CN" sz="1600" i="0" dirty="0">
                <a:solidFill>
                  <a:srgbClr val="D5A34A"/>
                </a:solidFill>
                <a:effectLst/>
                <a:latin typeface="Abadi" panose="020B0604020104020204" pitchFamily="34" charset="0"/>
              </a:rPr>
              <a:t>》</a:t>
            </a:r>
            <a:r>
              <a:rPr lang="zh-CN" altLang="en-US" sz="1600" i="0" dirty="0">
                <a:solidFill>
                  <a:srgbClr val="D5A34A"/>
                </a:solidFill>
                <a:effectLst/>
                <a:latin typeface="Abadi" panose="020B0604020104020204" pitchFamily="34" charset="0"/>
              </a:rPr>
              <a:t>的三生融合价值解码</a:t>
            </a:r>
            <a:endParaRPr lang="zh-CN" altLang="en-US" sz="1600" dirty="0">
              <a:solidFill>
                <a:srgbClr val="D5A34A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79E9770-B5C1-E498-775E-122DB3BA98D7}"/>
              </a:ext>
            </a:extLst>
          </p:cNvPr>
          <p:cNvGrpSpPr/>
          <p:nvPr/>
        </p:nvGrpSpPr>
        <p:grpSpPr>
          <a:xfrm>
            <a:off x="3394776" y="4699427"/>
            <a:ext cx="2701224" cy="292392"/>
            <a:chOff x="5294539" y="5314081"/>
            <a:chExt cx="2701224" cy="292392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11F46B6-B980-131A-3F6A-21346458A320}"/>
                </a:ext>
              </a:extLst>
            </p:cNvPr>
            <p:cNvSpPr/>
            <p:nvPr/>
          </p:nvSpPr>
          <p:spPr>
            <a:xfrm>
              <a:off x="5386629" y="5314081"/>
              <a:ext cx="1217257" cy="2923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62000"/>
                  </a:schemeClr>
                </a:gs>
                <a:gs pos="95000">
                  <a:schemeClr val="accent1">
                    <a:alpha val="1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5E18047-1527-F1E6-18FD-EBEAE0531F64}"/>
                </a:ext>
              </a:extLst>
            </p:cNvPr>
            <p:cNvSpPr txBox="1"/>
            <p:nvPr/>
          </p:nvSpPr>
          <p:spPr>
            <a:xfrm>
              <a:off x="5294539" y="5350608"/>
              <a:ext cx="1421454" cy="230832"/>
            </a:xfrm>
            <a:prstGeom prst="rect">
              <a:avLst/>
            </a:prstGeom>
            <a:noFill/>
            <a:effectLst>
              <a:outerShdw blurRad="254000" dist="50800" dir="5400000" sx="99000" sy="99000" algn="ctr" rotWithShape="0">
                <a:srgbClr val="000000">
                  <a:alpha val="9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b="1" dirty="0">
                  <a:latin typeface="+mn-ea"/>
                </a:rPr>
                <a:t>汇报人：</a:t>
              </a:r>
              <a:r>
                <a:rPr lang="en-US" altLang="zh-CN" sz="900" b="1" dirty="0">
                  <a:latin typeface="+mn-ea"/>
                </a:rPr>
                <a:t>xxx</a:t>
              </a:r>
              <a:endParaRPr lang="zh-CN" altLang="en-US" sz="900" b="1" dirty="0">
                <a:latin typeface="+mn-ea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C1FEA4A-8817-BF70-99B8-4DCE5CA4D113}"/>
                </a:ext>
              </a:extLst>
            </p:cNvPr>
            <p:cNvSpPr/>
            <p:nvPr/>
          </p:nvSpPr>
          <p:spPr>
            <a:xfrm>
              <a:off x="6715992" y="5314081"/>
              <a:ext cx="1217257" cy="2923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62000"/>
                  </a:schemeClr>
                </a:gs>
                <a:gs pos="95000">
                  <a:schemeClr val="accent1">
                    <a:alpha val="1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51AFF0E-D4CB-9D05-1742-5F0575FA6B4A}"/>
                </a:ext>
              </a:extLst>
            </p:cNvPr>
            <p:cNvSpPr txBox="1"/>
            <p:nvPr/>
          </p:nvSpPr>
          <p:spPr>
            <a:xfrm>
              <a:off x="6684861" y="5350603"/>
              <a:ext cx="1310902" cy="230833"/>
            </a:xfrm>
            <a:prstGeom prst="rect">
              <a:avLst/>
            </a:prstGeom>
            <a:noFill/>
            <a:effectLst>
              <a:outerShdw blurRad="254000" dist="50800" dir="5400000" sx="99000" sy="99000" algn="ctr" rotWithShape="0">
                <a:srgbClr val="000000">
                  <a:alpha val="90000"/>
                </a:srgb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solidFill>
                    <a:schemeClr val="tx2"/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日期：</a:t>
              </a:r>
              <a:r>
                <a:rPr lang="en-US" altLang="zh-CN" sz="9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2025-05-01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ECAE52F7-0FEB-DC13-CECB-5979CD8ACAEA}"/>
              </a:ext>
            </a:extLst>
          </p:cNvPr>
          <p:cNvSpPr txBox="1"/>
          <p:nvPr/>
        </p:nvSpPr>
        <p:spPr>
          <a:xfrm>
            <a:off x="3486866" y="4325279"/>
            <a:ext cx="2189171" cy="316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i="0" dirty="0">
                <a:solidFill>
                  <a:schemeClr val="accent1">
                    <a:lumMod val="50000"/>
                  </a:schemeClr>
                </a:solidFill>
                <a:effectLst/>
              </a:rPr>
              <a:t>从古至今，传承与创新的交融</a:t>
            </a:r>
            <a:endParaRPr lang="zh-CN" alt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 descr="卡通人物&#10;&#10;中度可信度描述已自动生成">
            <a:extLst>
              <a:ext uri="{FF2B5EF4-FFF2-40B4-BE49-F238E27FC236}">
                <a16:creationId xmlns:a16="http://schemas.microsoft.com/office/drawing/2014/main" id="{1CCC938B-A589-71DB-413F-CD55800E9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88" y="828475"/>
            <a:ext cx="1537396" cy="1594337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DB186712-AF37-949A-40FC-06A5AE7E0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595" y="2091470"/>
            <a:ext cx="1616011" cy="1483551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pic>
        <p:nvPicPr>
          <p:cNvPr id="8" name="图片 7" descr="卡通人物&#10;&#10;低可信度描述已自动生成">
            <a:extLst>
              <a:ext uri="{FF2B5EF4-FFF2-40B4-BE49-F238E27FC236}">
                <a16:creationId xmlns:a16="http://schemas.microsoft.com/office/drawing/2014/main" id="{13452C7E-760E-908E-B5BD-7AA5DABDE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57" y="2458995"/>
            <a:ext cx="2189171" cy="1830101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pic>
        <p:nvPicPr>
          <p:cNvPr id="10" name="图片 9" descr="图片包含 游戏机, 轮子&#10;&#10;描述已自动生成">
            <a:extLst>
              <a:ext uri="{FF2B5EF4-FFF2-40B4-BE49-F238E27FC236}">
                <a16:creationId xmlns:a16="http://schemas.microsoft.com/office/drawing/2014/main" id="{3E9EB89A-E9BD-8CF4-9391-290F24DE1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34" y="3663146"/>
            <a:ext cx="1307722" cy="1134743"/>
          </a:xfrm>
          <a:prstGeom prst="rect">
            <a:avLst/>
          </a:prstGeom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38D205D-F7CF-45CC-B824-08B3164A1308}"/>
              </a:ext>
            </a:extLst>
          </p:cNvPr>
          <p:cNvSpPr txBox="1"/>
          <p:nvPr/>
        </p:nvSpPr>
        <p:spPr>
          <a:xfrm>
            <a:off x="9285233" y="1380568"/>
            <a:ext cx="2189171" cy="316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b="1" i="0" dirty="0">
                <a:solidFill>
                  <a:srgbClr val="CECAC3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千年农技的底层密码</a:t>
            </a:r>
            <a:endParaRPr lang="zh-CN" alt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686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94EBD-3C39-1319-DFAF-438DC60C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山上的风景&#10;&#10;中度可信度描述已自动生成">
            <a:extLst>
              <a:ext uri="{FF2B5EF4-FFF2-40B4-BE49-F238E27FC236}">
                <a16:creationId xmlns:a16="http://schemas.microsoft.com/office/drawing/2014/main" id="{D4B262F2-251B-4FF0-8B01-02F342B9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E1CDAF"/>
          </a:solidFill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5618F88-9C7D-3986-0351-87ADFC8B0F9E}"/>
              </a:ext>
            </a:extLst>
          </p:cNvPr>
          <p:cNvSpPr/>
          <p:nvPr/>
        </p:nvSpPr>
        <p:spPr>
          <a:xfrm>
            <a:off x="569118" y="494506"/>
            <a:ext cx="11053763" cy="5868988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993A18D-6EAA-B661-5887-CF321AED716E}"/>
              </a:ext>
            </a:extLst>
          </p:cNvPr>
          <p:cNvSpPr/>
          <p:nvPr/>
        </p:nvSpPr>
        <p:spPr>
          <a:xfrm>
            <a:off x="820737" y="775017"/>
            <a:ext cx="10550525" cy="5354321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gradFill>
            <a:gsLst>
              <a:gs pos="66997">
                <a:schemeClr val="accent1">
                  <a:lumMod val="20000"/>
                  <a:lumOff val="80000"/>
                  <a:alpha val="64000"/>
                </a:schemeClr>
              </a:gs>
              <a:gs pos="29000">
                <a:srgbClr val="D6E3E8">
                  <a:alpha val="0"/>
                </a:srgbClr>
              </a:gs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2A86D44-BA80-AF28-75C2-056CD108EFD3}"/>
              </a:ext>
            </a:extLst>
          </p:cNvPr>
          <p:cNvGrpSpPr/>
          <p:nvPr/>
        </p:nvGrpSpPr>
        <p:grpSpPr>
          <a:xfrm>
            <a:off x="1086231" y="982322"/>
            <a:ext cx="701294" cy="957125"/>
            <a:chOff x="3610573" y="3666775"/>
            <a:chExt cx="814300" cy="1111356"/>
          </a:xfrm>
        </p:grpSpPr>
        <p:pic>
          <p:nvPicPr>
            <p:cNvPr id="14" name="图片 13" descr="黑暗里有星球&#10;&#10;描述已自动生成">
              <a:extLst>
                <a:ext uri="{FF2B5EF4-FFF2-40B4-BE49-F238E27FC236}">
                  <a16:creationId xmlns:a16="http://schemas.microsoft.com/office/drawing/2014/main" id="{A9BC3488-BB59-131A-BAA8-3F5F9EE28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EBF268C-AFCB-4ED0-AE87-291AFC0CAD7A}"/>
                </a:ext>
              </a:extLst>
            </p:cNvPr>
            <p:cNvSpPr txBox="1"/>
            <p:nvPr/>
          </p:nvSpPr>
          <p:spPr>
            <a:xfrm>
              <a:off x="3739004" y="3813228"/>
              <a:ext cx="587082" cy="964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肆</a:t>
              </a:r>
            </a:p>
            <a:p>
              <a:endParaRPr lang="zh-CN" altLang="en-US" sz="24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9E61205-6399-EA8C-049C-6CB3B6400C30}"/>
              </a:ext>
            </a:extLst>
          </p:cNvPr>
          <p:cNvGrpSpPr/>
          <p:nvPr/>
        </p:nvGrpSpPr>
        <p:grpSpPr>
          <a:xfrm>
            <a:off x="1213232" y="1928034"/>
            <a:ext cx="2045588" cy="3544902"/>
            <a:chOff x="1086232" y="1928034"/>
            <a:chExt cx="2045588" cy="3544902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E61010E5-4FBF-189F-0729-9F776A85AF66}"/>
                </a:ext>
              </a:extLst>
            </p:cNvPr>
            <p:cNvSpPr/>
            <p:nvPr/>
          </p:nvSpPr>
          <p:spPr>
            <a:xfrm>
              <a:off x="1086232" y="1928034"/>
              <a:ext cx="2045588" cy="2506454"/>
            </a:xfrm>
            <a:custGeom>
              <a:avLst/>
              <a:gdLst>
                <a:gd name="connsiteX0" fmla="*/ 435735 w 10740571"/>
                <a:gd name="connsiteY0" fmla="*/ 0 h 5868988"/>
                <a:gd name="connsiteX1" fmla="*/ 10304835 w 10740571"/>
                <a:gd name="connsiteY1" fmla="*/ 0 h 5868988"/>
                <a:gd name="connsiteX2" fmla="*/ 10505409 w 10740571"/>
                <a:gd name="connsiteY2" fmla="*/ 132950 h 5868988"/>
                <a:gd name="connsiteX3" fmla="*/ 10505490 w 10740571"/>
                <a:gd name="connsiteY3" fmla="*/ 133351 h 5868988"/>
                <a:gd name="connsiteX4" fmla="*/ 10533312 w 10740571"/>
                <a:gd name="connsiteY4" fmla="*/ 133351 h 5868988"/>
                <a:gd name="connsiteX5" fmla="*/ 10740571 w 10740571"/>
                <a:gd name="connsiteY5" fmla="*/ 340610 h 5868988"/>
                <a:gd name="connsiteX6" fmla="*/ 10740571 w 10740571"/>
                <a:gd name="connsiteY6" fmla="*/ 5514092 h 5868988"/>
                <a:gd name="connsiteX7" fmla="*/ 10533312 w 10740571"/>
                <a:gd name="connsiteY7" fmla="*/ 5721351 h 5868988"/>
                <a:gd name="connsiteX8" fmla="*/ 10508375 w 10740571"/>
                <a:gd name="connsiteY8" fmla="*/ 5721351 h 5868988"/>
                <a:gd name="connsiteX9" fmla="*/ 10505409 w 10740571"/>
                <a:gd name="connsiteY9" fmla="*/ 5736039 h 5868988"/>
                <a:gd name="connsiteX10" fmla="*/ 10304835 w 10740571"/>
                <a:gd name="connsiteY10" fmla="*/ 5868988 h 5868988"/>
                <a:gd name="connsiteX11" fmla="*/ 435735 w 10740571"/>
                <a:gd name="connsiteY11" fmla="*/ 5868988 h 5868988"/>
                <a:gd name="connsiteX12" fmla="*/ 235161 w 10740571"/>
                <a:gd name="connsiteY12" fmla="*/ 5736039 h 5868988"/>
                <a:gd name="connsiteX13" fmla="*/ 232195 w 10740571"/>
                <a:gd name="connsiteY13" fmla="*/ 5721351 h 5868988"/>
                <a:gd name="connsiteX14" fmla="*/ 207259 w 10740571"/>
                <a:gd name="connsiteY14" fmla="*/ 5721351 h 5868988"/>
                <a:gd name="connsiteX15" fmla="*/ 0 w 10740571"/>
                <a:gd name="connsiteY15" fmla="*/ 5514092 h 5868988"/>
                <a:gd name="connsiteX16" fmla="*/ 0 w 10740571"/>
                <a:gd name="connsiteY16" fmla="*/ 340610 h 5868988"/>
                <a:gd name="connsiteX17" fmla="*/ 207259 w 10740571"/>
                <a:gd name="connsiteY17" fmla="*/ 133351 h 5868988"/>
                <a:gd name="connsiteX18" fmla="*/ 235080 w 10740571"/>
                <a:gd name="connsiteY18" fmla="*/ 133351 h 5868988"/>
                <a:gd name="connsiteX19" fmla="*/ 235161 w 10740571"/>
                <a:gd name="connsiteY19" fmla="*/ 132950 h 5868988"/>
                <a:gd name="connsiteX20" fmla="*/ 435735 w 10740571"/>
                <a:gd name="connsiteY20" fmla="*/ 0 h 586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40571" h="5868988">
                  <a:moveTo>
                    <a:pt x="435735" y="0"/>
                  </a:moveTo>
                  <a:lnTo>
                    <a:pt x="10304835" y="0"/>
                  </a:lnTo>
                  <a:cubicBezTo>
                    <a:pt x="10395001" y="0"/>
                    <a:pt x="10472364" y="54821"/>
                    <a:pt x="10505409" y="132950"/>
                  </a:cubicBezTo>
                  <a:lnTo>
                    <a:pt x="10505490" y="133351"/>
                  </a:lnTo>
                  <a:lnTo>
                    <a:pt x="10533312" y="133351"/>
                  </a:lnTo>
                  <a:cubicBezTo>
                    <a:pt x="10647778" y="133351"/>
                    <a:pt x="10740571" y="226144"/>
                    <a:pt x="10740571" y="340610"/>
                  </a:cubicBezTo>
                  <a:lnTo>
                    <a:pt x="10740571" y="5514092"/>
                  </a:lnTo>
                  <a:cubicBezTo>
                    <a:pt x="10740571" y="5628558"/>
                    <a:pt x="10647778" y="5721351"/>
                    <a:pt x="10533312" y="5721351"/>
                  </a:cubicBezTo>
                  <a:lnTo>
                    <a:pt x="10508375" y="5721351"/>
                  </a:lnTo>
                  <a:lnTo>
                    <a:pt x="10505409" y="5736039"/>
                  </a:lnTo>
                  <a:cubicBezTo>
                    <a:pt x="10472364" y="5814168"/>
                    <a:pt x="10395001" y="5868988"/>
                    <a:pt x="10304835" y="5868988"/>
                  </a:cubicBezTo>
                  <a:lnTo>
                    <a:pt x="435735" y="5868988"/>
                  </a:lnTo>
                  <a:cubicBezTo>
                    <a:pt x="345569" y="5868988"/>
                    <a:pt x="268206" y="5814168"/>
                    <a:pt x="235161" y="5736039"/>
                  </a:cubicBezTo>
                  <a:lnTo>
                    <a:pt x="232195" y="5721351"/>
                  </a:lnTo>
                  <a:lnTo>
                    <a:pt x="207259" y="5721351"/>
                  </a:lnTo>
                  <a:cubicBezTo>
                    <a:pt x="92793" y="5721351"/>
                    <a:pt x="0" y="5628558"/>
                    <a:pt x="0" y="5514092"/>
                  </a:cubicBezTo>
                  <a:lnTo>
                    <a:pt x="0" y="340610"/>
                  </a:lnTo>
                  <a:cubicBezTo>
                    <a:pt x="0" y="226144"/>
                    <a:pt x="92793" y="133351"/>
                    <a:pt x="207259" y="133351"/>
                  </a:cubicBezTo>
                  <a:lnTo>
                    <a:pt x="235080" y="133351"/>
                  </a:lnTo>
                  <a:lnTo>
                    <a:pt x="235161" y="132950"/>
                  </a:lnTo>
                  <a:cubicBezTo>
                    <a:pt x="268206" y="54821"/>
                    <a:pt x="345569" y="0"/>
                    <a:pt x="43573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6E3E8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D16AA9B-18F3-0D0E-AED1-B970506BAE3F}"/>
                </a:ext>
              </a:extLst>
            </p:cNvPr>
            <p:cNvSpPr/>
            <p:nvPr/>
          </p:nvSpPr>
          <p:spPr>
            <a:xfrm>
              <a:off x="1189043" y="2042234"/>
              <a:ext cx="1839966" cy="1259766"/>
            </a:xfrm>
            <a:prstGeom prst="rect">
              <a:avLst/>
            </a:prstGeom>
            <a:blipFill>
              <a:blip r:embed="rId5"/>
              <a:srcRect/>
              <a:stretch>
                <a:fillRect l="-21081" t="-61818" r="-159785" b="-74290"/>
              </a:stretch>
            </a:blipFill>
            <a:ln>
              <a:noFill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0050A45-D679-B131-E574-B813B49253EF}"/>
                </a:ext>
              </a:extLst>
            </p:cNvPr>
            <p:cNvSpPr txBox="1"/>
            <p:nvPr/>
          </p:nvSpPr>
          <p:spPr>
            <a:xfrm>
              <a:off x="1139855" y="3346749"/>
              <a:ext cx="1984042" cy="981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100" b="1" dirty="0">
                  <a:latin typeface="+mn-ea"/>
                </a:rPr>
                <a:t>突破成果</a:t>
              </a:r>
              <a:r>
                <a:rPr lang="en-US" altLang="zh-CN" sz="1100" b="1" dirty="0">
                  <a:latin typeface="+mn-ea"/>
                </a:rPr>
                <a:t>:</a:t>
              </a:r>
              <a:r>
                <a:rPr lang="en-US" altLang="zh-CN" sz="1100" dirty="0">
                  <a:latin typeface="+mn-ea"/>
                </a:rPr>
                <a:t>AI</a:t>
              </a:r>
              <a:r>
                <a:rPr lang="zh-CN" altLang="en-US" sz="1100" dirty="0">
                  <a:latin typeface="+mn-ea"/>
                </a:rPr>
                <a:t>复原北魏农具力学模型</a:t>
              </a:r>
              <a:endParaRPr lang="en-US" altLang="zh-CN" sz="1100" dirty="0">
                <a:latin typeface="+mn-ea"/>
              </a:endParaRPr>
            </a:p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100" b="1" dirty="0">
                  <a:latin typeface="+mn-ea"/>
                </a:rPr>
                <a:t>数据支撑</a:t>
              </a:r>
              <a:r>
                <a:rPr lang="en-US" altLang="zh-CN" sz="1100" b="1" dirty="0">
                  <a:latin typeface="+mn-ea"/>
                </a:rPr>
                <a:t>: </a:t>
              </a:r>
              <a:r>
                <a:rPr lang="zh-CN" altLang="en-US" sz="1100" dirty="0">
                  <a:latin typeface="+mn-ea"/>
                </a:rPr>
                <a:t>碎土效率提升</a:t>
              </a:r>
              <a:r>
                <a:rPr lang="en-US" altLang="zh-CN" sz="1100" dirty="0">
                  <a:latin typeface="+mn-ea"/>
                </a:rPr>
                <a:t>23%</a:t>
              </a:r>
              <a:endParaRPr lang="zh-CN" altLang="en-US" sz="1100" dirty="0">
                <a:latin typeface="+mn-ea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0D7A35E-6450-EEE3-0E56-9FCBAD79525C}"/>
                </a:ext>
              </a:extLst>
            </p:cNvPr>
            <p:cNvSpPr/>
            <p:nvPr/>
          </p:nvSpPr>
          <p:spPr>
            <a:xfrm>
              <a:off x="1871354" y="4280668"/>
              <a:ext cx="485522" cy="485522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44000">
                  <a:schemeClr val="accent1">
                    <a:lumMod val="45000"/>
                    <a:lumOff val="5500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F570B5A-6E15-A6E7-9738-DE7D8823D4E7}"/>
                </a:ext>
              </a:extLst>
            </p:cNvPr>
            <p:cNvGrpSpPr/>
            <p:nvPr/>
          </p:nvGrpSpPr>
          <p:grpSpPr>
            <a:xfrm>
              <a:off x="2077060" y="4818273"/>
              <a:ext cx="102820" cy="198369"/>
              <a:chOff x="2077060" y="4678573"/>
              <a:chExt cx="102820" cy="198369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F0014030-A3C9-A3E4-5AD7-7397214B4C11}"/>
                  </a:ext>
                </a:extLst>
              </p:cNvPr>
              <p:cNvSpPr/>
              <p:nvPr/>
            </p:nvSpPr>
            <p:spPr>
              <a:xfrm>
                <a:off x="2077060" y="4678573"/>
                <a:ext cx="102820" cy="102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8100F5B-92F7-B6EC-7C9B-BF128371D51F}"/>
                  </a:ext>
                </a:extLst>
              </p:cNvPr>
              <p:cNvSpPr/>
              <p:nvPr/>
            </p:nvSpPr>
            <p:spPr>
              <a:xfrm>
                <a:off x="2097818" y="4815638"/>
                <a:ext cx="61304" cy="61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E6C4057-D713-8CCA-4897-9BE7CD63C74C}"/>
                </a:ext>
              </a:extLst>
            </p:cNvPr>
            <p:cNvSpPr/>
            <p:nvPr/>
          </p:nvSpPr>
          <p:spPr>
            <a:xfrm rot="10800000">
              <a:off x="1196839" y="5089213"/>
              <a:ext cx="1870075" cy="36733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62000"/>
                  </a:schemeClr>
                </a:gs>
                <a:gs pos="95000">
                  <a:schemeClr val="accent1">
                    <a:alpha val="1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88F9C08-0F99-3A23-C844-CFF30B12CC80}"/>
                </a:ext>
              </a:extLst>
            </p:cNvPr>
            <p:cNvSpPr txBox="1"/>
            <p:nvPr/>
          </p:nvSpPr>
          <p:spPr>
            <a:xfrm rot="16200000">
              <a:off x="1931821" y="4563291"/>
              <a:ext cx="400110" cy="14191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技术解码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F4CD22C-FF9D-3490-37C8-80A77F5B2983}"/>
              </a:ext>
            </a:extLst>
          </p:cNvPr>
          <p:cNvGrpSpPr/>
          <p:nvPr/>
        </p:nvGrpSpPr>
        <p:grpSpPr>
          <a:xfrm>
            <a:off x="3793969" y="2143509"/>
            <a:ext cx="2045588" cy="3797784"/>
            <a:chOff x="1086232" y="1928034"/>
            <a:chExt cx="2045588" cy="3528515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B4CF3D0-2664-A9D4-6E29-FB6397E3DA84}"/>
                </a:ext>
              </a:extLst>
            </p:cNvPr>
            <p:cNvSpPr/>
            <p:nvPr/>
          </p:nvSpPr>
          <p:spPr>
            <a:xfrm>
              <a:off x="1086232" y="1928034"/>
              <a:ext cx="2045588" cy="2506454"/>
            </a:xfrm>
            <a:custGeom>
              <a:avLst/>
              <a:gdLst>
                <a:gd name="connsiteX0" fmla="*/ 435735 w 10740571"/>
                <a:gd name="connsiteY0" fmla="*/ 0 h 5868988"/>
                <a:gd name="connsiteX1" fmla="*/ 10304835 w 10740571"/>
                <a:gd name="connsiteY1" fmla="*/ 0 h 5868988"/>
                <a:gd name="connsiteX2" fmla="*/ 10505409 w 10740571"/>
                <a:gd name="connsiteY2" fmla="*/ 132950 h 5868988"/>
                <a:gd name="connsiteX3" fmla="*/ 10505490 w 10740571"/>
                <a:gd name="connsiteY3" fmla="*/ 133351 h 5868988"/>
                <a:gd name="connsiteX4" fmla="*/ 10533312 w 10740571"/>
                <a:gd name="connsiteY4" fmla="*/ 133351 h 5868988"/>
                <a:gd name="connsiteX5" fmla="*/ 10740571 w 10740571"/>
                <a:gd name="connsiteY5" fmla="*/ 340610 h 5868988"/>
                <a:gd name="connsiteX6" fmla="*/ 10740571 w 10740571"/>
                <a:gd name="connsiteY6" fmla="*/ 5514092 h 5868988"/>
                <a:gd name="connsiteX7" fmla="*/ 10533312 w 10740571"/>
                <a:gd name="connsiteY7" fmla="*/ 5721351 h 5868988"/>
                <a:gd name="connsiteX8" fmla="*/ 10508375 w 10740571"/>
                <a:gd name="connsiteY8" fmla="*/ 5721351 h 5868988"/>
                <a:gd name="connsiteX9" fmla="*/ 10505409 w 10740571"/>
                <a:gd name="connsiteY9" fmla="*/ 5736039 h 5868988"/>
                <a:gd name="connsiteX10" fmla="*/ 10304835 w 10740571"/>
                <a:gd name="connsiteY10" fmla="*/ 5868988 h 5868988"/>
                <a:gd name="connsiteX11" fmla="*/ 435735 w 10740571"/>
                <a:gd name="connsiteY11" fmla="*/ 5868988 h 5868988"/>
                <a:gd name="connsiteX12" fmla="*/ 235161 w 10740571"/>
                <a:gd name="connsiteY12" fmla="*/ 5736039 h 5868988"/>
                <a:gd name="connsiteX13" fmla="*/ 232195 w 10740571"/>
                <a:gd name="connsiteY13" fmla="*/ 5721351 h 5868988"/>
                <a:gd name="connsiteX14" fmla="*/ 207259 w 10740571"/>
                <a:gd name="connsiteY14" fmla="*/ 5721351 h 5868988"/>
                <a:gd name="connsiteX15" fmla="*/ 0 w 10740571"/>
                <a:gd name="connsiteY15" fmla="*/ 5514092 h 5868988"/>
                <a:gd name="connsiteX16" fmla="*/ 0 w 10740571"/>
                <a:gd name="connsiteY16" fmla="*/ 340610 h 5868988"/>
                <a:gd name="connsiteX17" fmla="*/ 207259 w 10740571"/>
                <a:gd name="connsiteY17" fmla="*/ 133351 h 5868988"/>
                <a:gd name="connsiteX18" fmla="*/ 235080 w 10740571"/>
                <a:gd name="connsiteY18" fmla="*/ 133351 h 5868988"/>
                <a:gd name="connsiteX19" fmla="*/ 235161 w 10740571"/>
                <a:gd name="connsiteY19" fmla="*/ 132950 h 5868988"/>
                <a:gd name="connsiteX20" fmla="*/ 435735 w 10740571"/>
                <a:gd name="connsiteY20" fmla="*/ 0 h 586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40571" h="5868988">
                  <a:moveTo>
                    <a:pt x="435735" y="0"/>
                  </a:moveTo>
                  <a:lnTo>
                    <a:pt x="10304835" y="0"/>
                  </a:lnTo>
                  <a:cubicBezTo>
                    <a:pt x="10395001" y="0"/>
                    <a:pt x="10472364" y="54821"/>
                    <a:pt x="10505409" y="132950"/>
                  </a:cubicBezTo>
                  <a:lnTo>
                    <a:pt x="10505490" y="133351"/>
                  </a:lnTo>
                  <a:lnTo>
                    <a:pt x="10533312" y="133351"/>
                  </a:lnTo>
                  <a:cubicBezTo>
                    <a:pt x="10647778" y="133351"/>
                    <a:pt x="10740571" y="226144"/>
                    <a:pt x="10740571" y="340610"/>
                  </a:cubicBezTo>
                  <a:lnTo>
                    <a:pt x="10740571" y="5514092"/>
                  </a:lnTo>
                  <a:cubicBezTo>
                    <a:pt x="10740571" y="5628558"/>
                    <a:pt x="10647778" y="5721351"/>
                    <a:pt x="10533312" y="5721351"/>
                  </a:cubicBezTo>
                  <a:lnTo>
                    <a:pt x="10508375" y="5721351"/>
                  </a:lnTo>
                  <a:lnTo>
                    <a:pt x="10505409" y="5736039"/>
                  </a:lnTo>
                  <a:cubicBezTo>
                    <a:pt x="10472364" y="5814168"/>
                    <a:pt x="10395001" y="5868988"/>
                    <a:pt x="10304835" y="5868988"/>
                  </a:cubicBezTo>
                  <a:lnTo>
                    <a:pt x="435735" y="5868988"/>
                  </a:lnTo>
                  <a:cubicBezTo>
                    <a:pt x="345569" y="5868988"/>
                    <a:pt x="268206" y="5814168"/>
                    <a:pt x="235161" y="5736039"/>
                  </a:cubicBezTo>
                  <a:lnTo>
                    <a:pt x="232195" y="5721351"/>
                  </a:lnTo>
                  <a:lnTo>
                    <a:pt x="207259" y="5721351"/>
                  </a:lnTo>
                  <a:cubicBezTo>
                    <a:pt x="92793" y="5721351"/>
                    <a:pt x="0" y="5628558"/>
                    <a:pt x="0" y="5514092"/>
                  </a:cubicBezTo>
                  <a:lnTo>
                    <a:pt x="0" y="340610"/>
                  </a:lnTo>
                  <a:cubicBezTo>
                    <a:pt x="0" y="226144"/>
                    <a:pt x="92793" y="133351"/>
                    <a:pt x="207259" y="133351"/>
                  </a:cubicBezTo>
                  <a:lnTo>
                    <a:pt x="235080" y="133351"/>
                  </a:lnTo>
                  <a:lnTo>
                    <a:pt x="235161" y="132950"/>
                  </a:lnTo>
                  <a:cubicBezTo>
                    <a:pt x="268206" y="54821"/>
                    <a:pt x="345569" y="0"/>
                    <a:pt x="43573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6E3E8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E333C7B-F4E3-ED4E-B353-574D11780650}"/>
                </a:ext>
              </a:extLst>
            </p:cNvPr>
            <p:cNvSpPr/>
            <p:nvPr/>
          </p:nvSpPr>
          <p:spPr>
            <a:xfrm>
              <a:off x="1189043" y="2042234"/>
              <a:ext cx="1839966" cy="1259766"/>
            </a:xfrm>
            <a:prstGeom prst="rect">
              <a:avLst/>
            </a:prstGeom>
            <a:blipFill>
              <a:blip r:embed="rId5"/>
              <a:srcRect/>
              <a:stretch>
                <a:fillRect l="-12887" t="-90219" r="-122205" b="-7410"/>
              </a:stretch>
            </a:blipFill>
            <a:ln>
              <a:noFill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3C67B9F-21FD-8632-F873-6EC5B4E8CEEF}"/>
                </a:ext>
              </a:extLst>
            </p:cNvPr>
            <p:cNvSpPr txBox="1"/>
            <p:nvPr/>
          </p:nvSpPr>
          <p:spPr>
            <a:xfrm>
              <a:off x="1117005" y="3286955"/>
              <a:ext cx="1984042" cy="1147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100" b="1" dirty="0">
                  <a:latin typeface="+mn-ea"/>
                </a:rPr>
                <a:t>突破成果</a:t>
              </a:r>
              <a:r>
                <a:rPr lang="en-US" altLang="zh-CN" sz="1100" b="1" dirty="0">
                  <a:latin typeface="+mn-ea"/>
                </a:rPr>
                <a:t>:</a:t>
              </a:r>
              <a:r>
                <a:rPr lang="zh-CN" altLang="en-US" sz="1100" b="0" i="0" dirty="0">
                  <a:effectLst/>
                  <a:latin typeface="Noto Sans SC" panose="020B0200000000000000" pitchFamily="34" charset="-122"/>
                  <a:ea typeface="Noto Sans SC" panose="020B0200000000000000" pitchFamily="34" charset="-122"/>
                </a:rPr>
                <a:t>莫比乌斯环量化碳循环路径</a:t>
              </a:r>
              <a:endParaRPr lang="en-US" altLang="zh-CN" sz="110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100" b="1" dirty="0">
                  <a:latin typeface="+mn-ea"/>
                </a:rPr>
                <a:t>数据支撑</a:t>
              </a:r>
              <a:r>
                <a:rPr lang="en-US" altLang="zh-CN" sz="1100" b="1" dirty="0">
                  <a:latin typeface="+mn-ea"/>
                </a:rPr>
                <a:t>:</a:t>
              </a:r>
              <a:r>
                <a:rPr lang="zh-CN" altLang="en-US" sz="1100" b="0" i="0" dirty="0">
                  <a:effectLst/>
                  <a:latin typeface="Noto Sans SC" panose="020B0200000000000000" pitchFamily="34" charset="-122"/>
                  <a:ea typeface="Noto Sans SC" panose="020B0200000000000000" pitchFamily="34" charset="-122"/>
                </a:rPr>
                <a:t>碳汇贡献率</a:t>
              </a:r>
              <a:r>
                <a:rPr lang="en-US" altLang="zh-CN" sz="1100" b="0" i="0" dirty="0">
                  <a:effectLst/>
                  <a:latin typeface="Noto Sans SC" panose="020B0200000000000000" pitchFamily="34" charset="-122"/>
                  <a:ea typeface="Noto Sans SC" panose="020B0200000000000000" pitchFamily="34" charset="-122"/>
                </a:rPr>
                <a:t>12.7%</a:t>
              </a:r>
              <a:r>
                <a:rPr lang="zh-CN" altLang="en-US" sz="1100" b="0" i="0" dirty="0">
                  <a:effectLst/>
                  <a:latin typeface="Noto Sans SC" panose="020B0200000000000000" pitchFamily="34" charset="-122"/>
                  <a:ea typeface="Noto Sans SC" panose="020B0200000000000000" pitchFamily="34" charset="-122"/>
                </a:rPr>
                <a:t>（</a:t>
              </a:r>
              <a:r>
                <a:rPr lang="en-US" altLang="zh-CN" sz="1100" b="0" i="0" dirty="0">
                  <a:effectLst/>
                  <a:latin typeface="Noto Sans SC" panose="020B0200000000000000" pitchFamily="34" charset="-122"/>
                  <a:ea typeface="Noto Sans SC" panose="020B0200000000000000" pitchFamily="34" charset="-122"/>
                </a:rPr>
                <a:t>±1.3%</a:t>
              </a:r>
              <a:r>
                <a:rPr lang="zh-CN" altLang="en-US" sz="1100" b="0" i="0" dirty="0">
                  <a:effectLst/>
                  <a:latin typeface="Noto Sans SC" panose="020B0200000000000000" pitchFamily="34" charset="-122"/>
                  <a:ea typeface="Noto Sans SC" panose="020B0200000000000000" pitchFamily="34" charset="-122"/>
                </a:rPr>
                <a:t>）</a:t>
              </a:r>
              <a:endParaRPr lang="zh-CN" altLang="en-US" sz="1100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2716960-11C1-6E49-3830-01620201B8DF}"/>
                </a:ext>
              </a:extLst>
            </p:cNvPr>
            <p:cNvSpPr/>
            <p:nvPr/>
          </p:nvSpPr>
          <p:spPr>
            <a:xfrm>
              <a:off x="1871354" y="4280668"/>
              <a:ext cx="485522" cy="485522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44000">
                  <a:schemeClr val="accent1">
                    <a:lumMod val="45000"/>
                    <a:lumOff val="5500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EFDB39E-6683-69BE-3F57-8110FC56790C}"/>
                </a:ext>
              </a:extLst>
            </p:cNvPr>
            <p:cNvGrpSpPr/>
            <p:nvPr/>
          </p:nvGrpSpPr>
          <p:grpSpPr>
            <a:xfrm>
              <a:off x="2077060" y="4818273"/>
              <a:ext cx="102820" cy="198369"/>
              <a:chOff x="2077060" y="4678573"/>
              <a:chExt cx="102820" cy="198369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</p:grpSpPr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04267CEC-809B-5333-EC28-316440D1B72A}"/>
                  </a:ext>
                </a:extLst>
              </p:cNvPr>
              <p:cNvSpPr/>
              <p:nvPr/>
            </p:nvSpPr>
            <p:spPr>
              <a:xfrm>
                <a:off x="2077060" y="4678573"/>
                <a:ext cx="102820" cy="102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2F15BA65-BB29-4AF7-46BD-C259EA6AB77A}"/>
                  </a:ext>
                </a:extLst>
              </p:cNvPr>
              <p:cNvSpPr/>
              <p:nvPr/>
            </p:nvSpPr>
            <p:spPr>
              <a:xfrm>
                <a:off x="2097818" y="4815638"/>
                <a:ext cx="61304" cy="61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007710A7-9649-4FEF-9B5D-A5A62094A353}"/>
                </a:ext>
              </a:extLst>
            </p:cNvPr>
            <p:cNvSpPr/>
            <p:nvPr/>
          </p:nvSpPr>
          <p:spPr>
            <a:xfrm rot="10800000">
              <a:off x="1196839" y="5072826"/>
              <a:ext cx="1870075" cy="36733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62000"/>
                  </a:schemeClr>
                </a:gs>
                <a:gs pos="95000">
                  <a:schemeClr val="accent1">
                    <a:alpha val="1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8C5FBD0-FB99-EEF2-FA9A-97C2550E4723}"/>
                </a:ext>
              </a:extLst>
            </p:cNvPr>
            <p:cNvSpPr txBox="1"/>
            <p:nvPr/>
          </p:nvSpPr>
          <p:spPr>
            <a:xfrm rot="16200000">
              <a:off x="1959067" y="4362974"/>
              <a:ext cx="400110" cy="178703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生态转译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BEDCCF1-48F4-688B-A2AD-EAF047EA9500}"/>
              </a:ext>
            </a:extLst>
          </p:cNvPr>
          <p:cNvGrpSpPr/>
          <p:nvPr/>
        </p:nvGrpSpPr>
        <p:grpSpPr>
          <a:xfrm>
            <a:off x="6374706" y="1928034"/>
            <a:ext cx="2045588" cy="3544902"/>
            <a:chOff x="1086232" y="1928034"/>
            <a:chExt cx="2045588" cy="3544902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7A692564-DDFD-FAE0-DF55-C9805B2D049F}"/>
                </a:ext>
              </a:extLst>
            </p:cNvPr>
            <p:cNvSpPr/>
            <p:nvPr/>
          </p:nvSpPr>
          <p:spPr>
            <a:xfrm>
              <a:off x="1086232" y="1928034"/>
              <a:ext cx="2045588" cy="2506454"/>
            </a:xfrm>
            <a:custGeom>
              <a:avLst/>
              <a:gdLst>
                <a:gd name="connsiteX0" fmla="*/ 435735 w 10740571"/>
                <a:gd name="connsiteY0" fmla="*/ 0 h 5868988"/>
                <a:gd name="connsiteX1" fmla="*/ 10304835 w 10740571"/>
                <a:gd name="connsiteY1" fmla="*/ 0 h 5868988"/>
                <a:gd name="connsiteX2" fmla="*/ 10505409 w 10740571"/>
                <a:gd name="connsiteY2" fmla="*/ 132950 h 5868988"/>
                <a:gd name="connsiteX3" fmla="*/ 10505490 w 10740571"/>
                <a:gd name="connsiteY3" fmla="*/ 133351 h 5868988"/>
                <a:gd name="connsiteX4" fmla="*/ 10533312 w 10740571"/>
                <a:gd name="connsiteY4" fmla="*/ 133351 h 5868988"/>
                <a:gd name="connsiteX5" fmla="*/ 10740571 w 10740571"/>
                <a:gd name="connsiteY5" fmla="*/ 340610 h 5868988"/>
                <a:gd name="connsiteX6" fmla="*/ 10740571 w 10740571"/>
                <a:gd name="connsiteY6" fmla="*/ 5514092 h 5868988"/>
                <a:gd name="connsiteX7" fmla="*/ 10533312 w 10740571"/>
                <a:gd name="connsiteY7" fmla="*/ 5721351 h 5868988"/>
                <a:gd name="connsiteX8" fmla="*/ 10508375 w 10740571"/>
                <a:gd name="connsiteY8" fmla="*/ 5721351 h 5868988"/>
                <a:gd name="connsiteX9" fmla="*/ 10505409 w 10740571"/>
                <a:gd name="connsiteY9" fmla="*/ 5736039 h 5868988"/>
                <a:gd name="connsiteX10" fmla="*/ 10304835 w 10740571"/>
                <a:gd name="connsiteY10" fmla="*/ 5868988 h 5868988"/>
                <a:gd name="connsiteX11" fmla="*/ 435735 w 10740571"/>
                <a:gd name="connsiteY11" fmla="*/ 5868988 h 5868988"/>
                <a:gd name="connsiteX12" fmla="*/ 235161 w 10740571"/>
                <a:gd name="connsiteY12" fmla="*/ 5736039 h 5868988"/>
                <a:gd name="connsiteX13" fmla="*/ 232195 w 10740571"/>
                <a:gd name="connsiteY13" fmla="*/ 5721351 h 5868988"/>
                <a:gd name="connsiteX14" fmla="*/ 207259 w 10740571"/>
                <a:gd name="connsiteY14" fmla="*/ 5721351 h 5868988"/>
                <a:gd name="connsiteX15" fmla="*/ 0 w 10740571"/>
                <a:gd name="connsiteY15" fmla="*/ 5514092 h 5868988"/>
                <a:gd name="connsiteX16" fmla="*/ 0 w 10740571"/>
                <a:gd name="connsiteY16" fmla="*/ 340610 h 5868988"/>
                <a:gd name="connsiteX17" fmla="*/ 207259 w 10740571"/>
                <a:gd name="connsiteY17" fmla="*/ 133351 h 5868988"/>
                <a:gd name="connsiteX18" fmla="*/ 235080 w 10740571"/>
                <a:gd name="connsiteY18" fmla="*/ 133351 h 5868988"/>
                <a:gd name="connsiteX19" fmla="*/ 235161 w 10740571"/>
                <a:gd name="connsiteY19" fmla="*/ 132950 h 5868988"/>
                <a:gd name="connsiteX20" fmla="*/ 435735 w 10740571"/>
                <a:gd name="connsiteY20" fmla="*/ 0 h 586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40571" h="5868988">
                  <a:moveTo>
                    <a:pt x="435735" y="0"/>
                  </a:moveTo>
                  <a:lnTo>
                    <a:pt x="10304835" y="0"/>
                  </a:lnTo>
                  <a:cubicBezTo>
                    <a:pt x="10395001" y="0"/>
                    <a:pt x="10472364" y="54821"/>
                    <a:pt x="10505409" y="132950"/>
                  </a:cubicBezTo>
                  <a:lnTo>
                    <a:pt x="10505490" y="133351"/>
                  </a:lnTo>
                  <a:lnTo>
                    <a:pt x="10533312" y="133351"/>
                  </a:lnTo>
                  <a:cubicBezTo>
                    <a:pt x="10647778" y="133351"/>
                    <a:pt x="10740571" y="226144"/>
                    <a:pt x="10740571" y="340610"/>
                  </a:cubicBezTo>
                  <a:lnTo>
                    <a:pt x="10740571" y="5514092"/>
                  </a:lnTo>
                  <a:cubicBezTo>
                    <a:pt x="10740571" y="5628558"/>
                    <a:pt x="10647778" y="5721351"/>
                    <a:pt x="10533312" y="5721351"/>
                  </a:cubicBezTo>
                  <a:lnTo>
                    <a:pt x="10508375" y="5721351"/>
                  </a:lnTo>
                  <a:lnTo>
                    <a:pt x="10505409" y="5736039"/>
                  </a:lnTo>
                  <a:cubicBezTo>
                    <a:pt x="10472364" y="5814168"/>
                    <a:pt x="10395001" y="5868988"/>
                    <a:pt x="10304835" y="5868988"/>
                  </a:cubicBezTo>
                  <a:lnTo>
                    <a:pt x="435735" y="5868988"/>
                  </a:lnTo>
                  <a:cubicBezTo>
                    <a:pt x="345569" y="5868988"/>
                    <a:pt x="268206" y="5814168"/>
                    <a:pt x="235161" y="5736039"/>
                  </a:cubicBezTo>
                  <a:lnTo>
                    <a:pt x="232195" y="5721351"/>
                  </a:lnTo>
                  <a:lnTo>
                    <a:pt x="207259" y="5721351"/>
                  </a:lnTo>
                  <a:cubicBezTo>
                    <a:pt x="92793" y="5721351"/>
                    <a:pt x="0" y="5628558"/>
                    <a:pt x="0" y="5514092"/>
                  </a:cubicBezTo>
                  <a:lnTo>
                    <a:pt x="0" y="340610"/>
                  </a:lnTo>
                  <a:cubicBezTo>
                    <a:pt x="0" y="226144"/>
                    <a:pt x="92793" y="133351"/>
                    <a:pt x="207259" y="133351"/>
                  </a:cubicBezTo>
                  <a:lnTo>
                    <a:pt x="235080" y="133351"/>
                  </a:lnTo>
                  <a:lnTo>
                    <a:pt x="235161" y="132950"/>
                  </a:lnTo>
                  <a:cubicBezTo>
                    <a:pt x="268206" y="54821"/>
                    <a:pt x="345569" y="0"/>
                    <a:pt x="43573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6E3E8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C920D62-D405-A0F6-BED7-BEB5C7C96985}"/>
                </a:ext>
              </a:extLst>
            </p:cNvPr>
            <p:cNvSpPr/>
            <p:nvPr/>
          </p:nvSpPr>
          <p:spPr>
            <a:xfrm>
              <a:off x="1189043" y="2042234"/>
              <a:ext cx="1839966" cy="1259766"/>
            </a:xfrm>
            <a:prstGeom prst="rect">
              <a:avLst/>
            </a:prstGeom>
            <a:blipFill>
              <a:blip r:embed="rId5"/>
              <a:srcRect/>
              <a:stretch>
                <a:fillRect l="-153890" t="-38346" r="-206" b="-75257"/>
              </a:stretch>
            </a:blipFill>
            <a:ln>
              <a:noFill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3475C44-9AF0-FB57-F762-306882D843F3}"/>
                </a:ext>
              </a:extLst>
            </p:cNvPr>
            <p:cNvSpPr txBox="1"/>
            <p:nvPr/>
          </p:nvSpPr>
          <p:spPr>
            <a:xfrm>
              <a:off x="1147778" y="3327375"/>
              <a:ext cx="1984042" cy="980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100" b="1" dirty="0">
                  <a:latin typeface="+mn-ea"/>
                </a:rPr>
                <a:t>突破成果</a:t>
              </a:r>
              <a:r>
                <a:rPr lang="en-US" altLang="zh-CN" sz="1100" b="1" dirty="0">
                  <a:latin typeface="+mn-ea"/>
                </a:rPr>
                <a:t>: </a:t>
              </a:r>
              <a:r>
                <a:rPr lang="en-US" altLang="zh-CN" sz="1100" b="0" i="0" dirty="0">
                  <a:effectLst/>
                  <a:latin typeface="Noto Sans SC" panose="020B0200000000000000" pitchFamily="34" charset="-122"/>
                  <a:ea typeface="Noto Sans SC" panose="020B0200000000000000" pitchFamily="34" charset="-122"/>
                </a:rPr>
                <a:t>AR</a:t>
              </a:r>
              <a:r>
                <a:rPr lang="zh-CN" altLang="en-US" sz="1100" b="0" i="0" dirty="0">
                  <a:effectLst/>
                  <a:latin typeface="Noto Sans SC" panose="020B0200000000000000" pitchFamily="34" charset="-122"/>
                  <a:ea typeface="Noto Sans SC" panose="020B0200000000000000" pitchFamily="34" charset="-122"/>
                </a:rPr>
                <a:t>场景重构非遗消费认知</a:t>
              </a:r>
              <a:endParaRPr lang="en-US" altLang="zh-CN" sz="1100" b="0" i="0" dirty="0">
                <a:effectLst/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1100" b="1" dirty="0">
                  <a:latin typeface="+mn-ea"/>
                </a:rPr>
                <a:t>数据支撑</a:t>
              </a:r>
              <a:r>
                <a:rPr lang="en-US" altLang="zh-CN" sz="1100" b="1" dirty="0">
                  <a:latin typeface="+mn-ea"/>
                </a:rPr>
                <a:t>:</a:t>
              </a:r>
              <a:r>
                <a:rPr lang="zh-CN" altLang="en-US" sz="1100" b="0" i="0" dirty="0">
                  <a:effectLst/>
                  <a:latin typeface="Noto Sans SC" panose="020B0200000000000000" pitchFamily="34" charset="-122"/>
                  <a:ea typeface="Noto Sans SC" panose="020B0200000000000000" pitchFamily="34" charset="-122"/>
                </a:rPr>
                <a:t>复购率从</a:t>
              </a:r>
              <a:r>
                <a:rPr lang="en-US" altLang="zh-CN" sz="1100" b="0" i="0" dirty="0">
                  <a:effectLst/>
                  <a:latin typeface="Noto Sans SC" panose="020B0200000000000000" pitchFamily="34" charset="-122"/>
                  <a:ea typeface="Noto Sans SC" panose="020B0200000000000000" pitchFamily="34" charset="-122"/>
                </a:rPr>
                <a:t>8%→38%</a:t>
              </a:r>
              <a:endParaRPr lang="zh-CN" altLang="en-US" sz="1100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53BC3E7-0470-0090-08AE-A3319C45FAB5}"/>
                </a:ext>
              </a:extLst>
            </p:cNvPr>
            <p:cNvSpPr/>
            <p:nvPr/>
          </p:nvSpPr>
          <p:spPr>
            <a:xfrm>
              <a:off x="1871354" y="4280668"/>
              <a:ext cx="485522" cy="485522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44000">
                  <a:schemeClr val="accent1">
                    <a:lumMod val="45000"/>
                    <a:lumOff val="5500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D45E9A6-1B32-F078-31C5-2E234915E0F7}"/>
                </a:ext>
              </a:extLst>
            </p:cNvPr>
            <p:cNvGrpSpPr/>
            <p:nvPr/>
          </p:nvGrpSpPr>
          <p:grpSpPr>
            <a:xfrm>
              <a:off x="2077060" y="4818273"/>
              <a:ext cx="102820" cy="198369"/>
              <a:chOff x="2077060" y="4678573"/>
              <a:chExt cx="102820" cy="198369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910CE53E-3F8F-B7B8-05E4-725586EADC1B}"/>
                  </a:ext>
                </a:extLst>
              </p:cNvPr>
              <p:cNvSpPr/>
              <p:nvPr/>
            </p:nvSpPr>
            <p:spPr>
              <a:xfrm>
                <a:off x="2077060" y="4678573"/>
                <a:ext cx="102820" cy="102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E6820EB9-3FAE-3FC1-E5B5-746F58E0C06A}"/>
                  </a:ext>
                </a:extLst>
              </p:cNvPr>
              <p:cNvSpPr/>
              <p:nvPr/>
            </p:nvSpPr>
            <p:spPr>
              <a:xfrm>
                <a:off x="2097818" y="4815638"/>
                <a:ext cx="61304" cy="61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BC10BF30-CE5A-363D-EE4D-EA3BFA3288DD}"/>
                </a:ext>
              </a:extLst>
            </p:cNvPr>
            <p:cNvSpPr/>
            <p:nvPr/>
          </p:nvSpPr>
          <p:spPr>
            <a:xfrm rot="10800000">
              <a:off x="1229292" y="5089212"/>
              <a:ext cx="1870075" cy="36733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62000"/>
                  </a:schemeClr>
                </a:gs>
                <a:gs pos="95000">
                  <a:schemeClr val="accent1">
                    <a:alpha val="1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A509618-F9CC-20DA-0001-D9866AE5EE61}"/>
                </a:ext>
              </a:extLst>
            </p:cNvPr>
            <p:cNvSpPr txBox="1"/>
            <p:nvPr/>
          </p:nvSpPr>
          <p:spPr>
            <a:xfrm rot="16200000">
              <a:off x="1964275" y="4406007"/>
              <a:ext cx="400110" cy="173374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+mj-ea"/>
                  <a:ea typeface="+mj-ea"/>
                </a:rPr>
                <a:t>文化活化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900B237-B944-4260-978F-8EB8BBB3388D}"/>
              </a:ext>
            </a:extLst>
          </p:cNvPr>
          <p:cNvGrpSpPr/>
          <p:nvPr/>
        </p:nvGrpSpPr>
        <p:grpSpPr>
          <a:xfrm>
            <a:off x="8955443" y="2266424"/>
            <a:ext cx="2541629" cy="3694941"/>
            <a:chOff x="1086232" y="1928034"/>
            <a:chExt cx="2541629" cy="3548588"/>
          </a:xfrm>
        </p:grpSpPr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2B1BB4C5-8A2D-5E11-1407-B34C3F2C2CFE}"/>
                </a:ext>
              </a:extLst>
            </p:cNvPr>
            <p:cNvSpPr/>
            <p:nvPr/>
          </p:nvSpPr>
          <p:spPr>
            <a:xfrm>
              <a:off x="1086232" y="1928034"/>
              <a:ext cx="2045588" cy="2506454"/>
            </a:xfrm>
            <a:custGeom>
              <a:avLst/>
              <a:gdLst>
                <a:gd name="connsiteX0" fmla="*/ 435735 w 10740571"/>
                <a:gd name="connsiteY0" fmla="*/ 0 h 5868988"/>
                <a:gd name="connsiteX1" fmla="*/ 10304835 w 10740571"/>
                <a:gd name="connsiteY1" fmla="*/ 0 h 5868988"/>
                <a:gd name="connsiteX2" fmla="*/ 10505409 w 10740571"/>
                <a:gd name="connsiteY2" fmla="*/ 132950 h 5868988"/>
                <a:gd name="connsiteX3" fmla="*/ 10505490 w 10740571"/>
                <a:gd name="connsiteY3" fmla="*/ 133351 h 5868988"/>
                <a:gd name="connsiteX4" fmla="*/ 10533312 w 10740571"/>
                <a:gd name="connsiteY4" fmla="*/ 133351 h 5868988"/>
                <a:gd name="connsiteX5" fmla="*/ 10740571 w 10740571"/>
                <a:gd name="connsiteY5" fmla="*/ 340610 h 5868988"/>
                <a:gd name="connsiteX6" fmla="*/ 10740571 w 10740571"/>
                <a:gd name="connsiteY6" fmla="*/ 5514092 h 5868988"/>
                <a:gd name="connsiteX7" fmla="*/ 10533312 w 10740571"/>
                <a:gd name="connsiteY7" fmla="*/ 5721351 h 5868988"/>
                <a:gd name="connsiteX8" fmla="*/ 10508375 w 10740571"/>
                <a:gd name="connsiteY8" fmla="*/ 5721351 h 5868988"/>
                <a:gd name="connsiteX9" fmla="*/ 10505409 w 10740571"/>
                <a:gd name="connsiteY9" fmla="*/ 5736039 h 5868988"/>
                <a:gd name="connsiteX10" fmla="*/ 10304835 w 10740571"/>
                <a:gd name="connsiteY10" fmla="*/ 5868988 h 5868988"/>
                <a:gd name="connsiteX11" fmla="*/ 435735 w 10740571"/>
                <a:gd name="connsiteY11" fmla="*/ 5868988 h 5868988"/>
                <a:gd name="connsiteX12" fmla="*/ 235161 w 10740571"/>
                <a:gd name="connsiteY12" fmla="*/ 5736039 h 5868988"/>
                <a:gd name="connsiteX13" fmla="*/ 232195 w 10740571"/>
                <a:gd name="connsiteY13" fmla="*/ 5721351 h 5868988"/>
                <a:gd name="connsiteX14" fmla="*/ 207259 w 10740571"/>
                <a:gd name="connsiteY14" fmla="*/ 5721351 h 5868988"/>
                <a:gd name="connsiteX15" fmla="*/ 0 w 10740571"/>
                <a:gd name="connsiteY15" fmla="*/ 5514092 h 5868988"/>
                <a:gd name="connsiteX16" fmla="*/ 0 w 10740571"/>
                <a:gd name="connsiteY16" fmla="*/ 340610 h 5868988"/>
                <a:gd name="connsiteX17" fmla="*/ 207259 w 10740571"/>
                <a:gd name="connsiteY17" fmla="*/ 133351 h 5868988"/>
                <a:gd name="connsiteX18" fmla="*/ 235080 w 10740571"/>
                <a:gd name="connsiteY18" fmla="*/ 133351 h 5868988"/>
                <a:gd name="connsiteX19" fmla="*/ 235161 w 10740571"/>
                <a:gd name="connsiteY19" fmla="*/ 132950 h 5868988"/>
                <a:gd name="connsiteX20" fmla="*/ 435735 w 10740571"/>
                <a:gd name="connsiteY20" fmla="*/ 0 h 586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40571" h="5868988">
                  <a:moveTo>
                    <a:pt x="435735" y="0"/>
                  </a:moveTo>
                  <a:lnTo>
                    <a:pt x="10304835" y="0"/>
                  </a:lnTo>
                  <a:cubicBezTo>
                    <a:pt x="10395001" y="0"/>
                    <a:pt x="10472364" y="54821"/>
                    <a:pt x="10505409" y="132950"/>
                  </a:cubicBezTo>
                  <a:lnTo>
                    <a:pt x="10505490" y="133351"/>
                  </a:lnTo>
                  <a:lnTo>
                    <a:pt x="10533312" y="133351"/>
                  </a:lnTo>
                  <a:cubicBezTo>
                    <a:pt x="10647778" y="133351"/>
                    <a:pt x="10740571" y="226144"/>
                    <a:pt x="10740571" y="340610"/>
                  </a:cubicBezTo>
                  <a:lnTo>
                    <a:pt x="10740571" y="5514092"/>
                  </a:lnTo>
                  <a:cubicBezTo>
                    <a:pt x="10740571" y="5628558"/>
                    <a:pt x="10647778" y="5721351"/>
                    <a:pt x="10533312" y="5721351"/>
                  </a:cubicBezTo>
                  <a:lnTo>
                    <a:pt x="10508375" y="5721351"/>
                  </a:lnTo>
                  <a:lnTo>
                    <a:pt x="10505409" y="5736039"/>
                  </a:lnTo>
                  <a:cubicBezTo>
                    <a:pt x="10472364" y="5814168"/>
                    <a:pt x="10395001" y="5868988"/>
                    <a:pt x="10304835" y="5868988"/>
                  </a:cubicBezTo>
                  <a:lnTo>
                    <a:pt x="435735" y="5868988"/>
                  </a:lnTo>
                  <a:cubicBezTo>
                    <a:pt x="345569" y="5868988"/>
                    <a:pt x="268206" y="5814168"/>
                    <a:pt x="235161" y="5736039"/>
                  </a:cubicBezTo>
                  <a:lnTo>
                    <a:pt x="232195" y="5721351"/>
                  </a:lnTo>
                  <a:lnTo>
                    <a:pt x="207259" y="5721351"/>
                  </a:lnTo>
                  <a:cubicBezTo>
                    <a:pt x="92793" y="5721351"/>
                    <a:pt x="0" y="5628558"/>
                    <a:pt x="0" y="5514092"/>
                  </a:cubicBezTo>
                  <a:lnTo>
                    <a:pt x="0" y="340610"/>
                  </a:lnTo>
                  <a:cubicBezTo>
                    <a:pt x="0" y="226144"/>
                    <a:pt x="92793" y="133351"/>
                    <a:pt x="207259" y="133351"/>
                  </a:cubicBezTo>
                  <a:lnTo>
                    <a:pt x="235080" y="133351"/>
                  </a:lnTo>
                  <a:lnTo>
                    <a:pt x="235161" y="132950"/>
                  </a:lnTo>
                  <a:cubicBezTo>
                    <a:pt x="268206" y="54821"/>
                    <a:pt x="345569" y="0"/>
                    <a:pt x="43573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6E3E8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alpha val="26000"/>
                  </a:schemeClr>
                </a:gs>
              </a:gsLst>
              <a:lin ang="16200000" scaled="1"/>
              <a:tileRect/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1308305-2A41-D242-196E-0A9C8D9FBE1C}"/>
                </a:ext>
              </a:extLst>
            </p:cNvPr>
            <p:cNvSpPr/>
            <p:nvPr/>
          </p:nvSpPr>
          <p:spPr>
            <a:xfrm>
              <a:off x="1189043" y="2042234"/>
              <a:ext cx="1839966" cy="1259766"/>
            </a:xfrm>
            <a:prstGeom prst="rect">
              <a:avLst/>
            </a:prstGeom>
            <a:blipFill>
              <a:blip r:embed="rId5"/>
              <a:srcRect/>
              <a:stretch>
                <a:fillRect l="-210510" t="-179311" r="-29650" b="-6644"/>
              </a:stretch>
            </a:blipFill>
            <a:ln>
              <a:noFill/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  <a:softEdge rad="50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8B5ABD9-F062-FCB6-C023-70DB68BEF205}"/>
                </a:ext>
              </a:extLst>
            </p:cNvPr>
            <p:cNvSpPr txBox="1"/>
            <p:nvPr/>
          </p:nvSpPr>
          <p:spPr>
            <a:xfrm>
              <a:off x="1169888" y="3315021"/>
              <a:ext cx="1984042" cy="1065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zh-CN" altLang="en-US" sz="900" b="0" i="0" dirty="0">
                  <a:effectLst/>
                  <a:latin typeface="Consolas" panose="020B0609020204030204" pitchFamily="49" charset="0"/>
                </a:rPr>
                <a:t>国家战略：支撑</a:t>
              </a:r>
              <a:r>
                <a:rPr lang="en-US" altLang="zh-CN" sz="900" b="0" i="0" dirty="0">
                  <a:effectLst/>
                  <a:latin typeface="Consolas" panose="020B0609020204030204" pitchFamily="49" charset="0"/>
                </a:rPr>
                <a:t>"</a:t>
              </a:r>
              <a:r>
                <a:rPr lang="zh-CN" altLang="en-US" sz="900" b="0" i="0" dirty="0">
                  <a:effectLst/>
                  <a:latin typeface="Consolas" panose="020B0609020204030204" pitchFamily="49" charset="0"/>
                </a:rPr>
                <a:t>藏粮于技</a:t>
              </a:r>
              <a:r>
                <a:rPr lang="en-US" altLang="zh-CN" sz="900" b="0" i="0" dirty="0">
                  <a:effectLst/>
                  <a:latin typeface="Consolas" panose="020B0609020204030204" pitchFamily="49" charset="0"/>
                </a:rPr>
                <a:t>"</a:t>
              </a:r>
              <a:r>
                <a:rPr lang="zh-CN" altLang="en-US" sz="900" b="0" i="0" dirty="0">
                  <a:effectLst/>
                  <a:latin typeface="Consolas" panose="020B0609020204030204" pitchFamily="49" charset="0"/>
                </a:rPr>
                <a:t>（</a:t>
              </a:r>
              <a:r>
                <a:rPr lang="en-US" altLang="zh-CN" sz="900" b="0" i="0" dirty="0">
                  <a:effectLst/>
                  <a:latin typeface="Consolas" panose="020B0609020204030204" pitchFamily="49" charset="0"/>
                </a:rPr>
                <a:t>1450</a:t>
              </a:r>
              <a:r>
                <a:rPr lang="zh-CN" altLang="en-US" sz="900" b="0" i="0" dirty="0">
                  <a:effectLst/>
                  <a:latin typeface="Consolas" panose="020B0609020204030204" pitchFamily="49" charset="0"/>
                </a:rPr>
                <a:t>万亩技术落地） 科技自强：破解</a:t>
              </a:r>
              <a:r>
                <a:rPr lang="en-US" altLang="zh-CN" sz="900" b="0" i="0" dirty="0">
                  <a:effectLst/>
                  <a:latin typeface="Consolas" panose="020B0609020204030204" pitchFamily="49" charset="0"/>
                </a:rPr>
                <a:t>"</a:t>
              </a:r>
              <a:r>
                <a:rPr lang="zh-CN" altLang="en-US" sz="900" b="0" i="0" dirty="0">
                  <a:effectLst/>
                  <a:latin typeface="Consolas" panose="020B0609020204030204" pitchFamily="49" charset="0"/>
                </a:rPr>
                <a:t>卡脖子</a:t>
              </a:r>
              <a:r>
                <a:rPr lang="en-US" altLang="zh-CN" sz="900" b="0" i="0" dirty="0">
                  <a:effectLst/>
                  <a:latin typeface="Consolas" panose="020B0609020204030204" pitchFamily="49" charset="0"/>
                </a:rPr>
                <a:t>"</a:t>
              </a:r>
              <a:r>
                <a:rPr lang="zh-CN" altLang="en-US" sz="900" b="0" i="0" dirty="0">
                  <a:effectLst/>
                  <a:latin typeface="Consolas" panose="020B0609020204030204" pitchFamily="49" charset="0"/>
                </a:rPr>
                <a:t>农史话语权缺失问题 文明复兴：入选</a:t>
              </a:r>
              <a:r>
                <a:rPr lang="en-US" altLang="zh-CN" sz="900" b="0" i="0" dirty="0">
                  <a:effectLst/>
                  <a:latin typeface="Consolas" panose="020B0609020204030204" pitchFamily="49" charset="0"/>
                </a:rPr>
                <a:t>FAO</a:t>
              </a:r>
              <a:r>
                <a:rPr lang="zh-CN" altLang="en-US" sz="900" b="0" i="0" dirty="0">
                  <a:effectLst/>
                  <a:latin typeface="Consolas" panose="020B0609020204030204" pitchFamily="49" charset="0"/>
                </a:rPr>
                <a:t>农业文化遗产数字化标杆 </a:t>
              </a:r>
              <a:endParaRPr lang="zh-CN" altLang="en-US" sz="900" dirty="0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B5D8F2A-C62D-DB78-9884-54F99EEAF170}"/>
                </a:ext>
              </a:extLst>
            </p:cNvPr>
            <p:cNvSpPr/>
            <p:nvPr/>
          </p:nvSpPr>
          <p:spPr>
            <a:xfrm>
              <a:off x="1871354" y="4280668"/>
              <a:ext cx="485522" cy="485522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44000">
                  <a:schemeClr val="accent1">
                    <a:lumMod val="45000"/>
                    <a:lumOff val="5500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0F7EEFF5-9BE9-E885-A03F-0CD0B9D980D1}"/>
                </a:ext>
              </a:extLst>
            </p:cNvPr>
            <p:cNvGrpSpPr/>
            <p:nvPr/>
          </p:nvGrpSpPr>
          <p:grpSpPr>
            <a:xfrm>
              <a:off x="2077060" y="4818273"/>
              <a:ext cx="102820" cy="198369"/>
              <a:chOff x="2077060" y="4678573"/>
              <a:chExt cx="102820" cy="198369"/>
            </a:xfr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</p:grpSpPr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29389CB9-837A-E8E4-F4FB-236A960021DD}"/>
                  </a:ext>
                </a:extLst>
              </p:cNvPr>
              <p:cNvSpPr/>
              <p:nvPr/>
            </p:nvSpPr>
            <p:spPr>
              <a:xfrm>
                <a:off x="2077060" y="4678573"/>
                <a:ext cx="102820" cy="1028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CBE1B532-C240-91F4-CDEC-9B4BF9AA9F8F}"/>
                  </a:ext>
                </a:extLst>
              </p:cNvPr>
              <p:cNvSpPr/>
              <p:nvPr/>
            </p:nvSpPr>
            <p:spPr>
              <a:xfrm>
                <a:off x="2097818" y="4815638"/>
                <a:ext cx="61304" cy="61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7BE45B7D-EAB0-7402-9374-8DC86B08F537}"/>
                </a:ext>
              </a:extLst>
            </p:cNvPr>
            <p:cNvSpPr/>
            <p:nvPr/>
          </p:nvSpPr>
          <p:spPr>
            <a:xfrm rot="10800000">
              <a:off x="1247113" y="5076512"/>
              <a:ext cx="1870075" cy="36733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62000"/>
                  </a:schemeClr>
                </a:gs>
                <a:gs pos="95000">
                  <a:schemeClr val="accent1">
                    <a:alpha val="1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95EB9108-AAD7-530D-2A68-71CD83DE6DB4}"/>
                </a:ext>
              </a:extLst>
            </p:cNvPr>
            <p:cNvSpPr txBox="1"/>
            <p:nvPr/>
          </p:nvSpPr>
          <p:spPr>
            <a:xfrm rot="16200000">
              <a:off x="2492768" y="4341529"/>
              <a:ext cx="400110" cy="187007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zh-CN" altLang="en-US" sz="1400" dirty="0">
                  <a:latin typeface="+mj-ea"/>
                  <a:ea typeface="+mj-ea"/>
                </a:rPr>
                <a:t>战略价值</a:t>
              </a:r>
            </a:p>
          </p:txBody>
        </p:sp>
      </p:grpSp>
      <p:pic>
        <p:nvPicPr>
          <p:cNvPr id="76" name="图片 75" descr="红色的花&#10;&#10;描述已自动生成">
            <a:extLst>
              <a:ext uri="{FF2B5EF4-FFF2-40B4-BE49-F238E27FC236}">
                <a16:creationId xmlns:a16="http://schemas.microsoft.com/office/drawing/2014/main" id="{8D64DA24-EA74-E8EC-2BEE-B061B16CD9F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8663">
            <a:off x="9464276" y="556146"/>
            <a:ext cx="1939561" cy="16971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0AF240-4C1E-E489-B078-DFFA57BCFC71}"/>
              </a:ext>
            </a:extLst>
          </p:cNvPr>
          <p:cNvSpPr txBox="1"/>
          <p:nvPr/>
        </p:nvSpPr>
        <p:spPr>
          <a:xfrm>
            <a:off x="1813056" y="1064227"/>
            <a:ext cx="4429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核心成果与战略价值</a:t>
            </a:r>
          </a:p>
          <a:p>
            <a:r>
              <a:rPr lang="zh-CN" altLang="en-US" sz="12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从典籍解码到文明操作系统：</a:t>
            </a:r>
            <a:r>
              <a:rPr lang="en-US" altLang="zh-CN" sz="12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《</a:t>
            </a:r>
            <a:r>
              <a:rPr lang="zh-CN" altLang="en-US" sz="12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齐民要术</a:t>
            </a:r>
            <a:r>
              <a:rPr lang="en-US" altLang="zh-CN" sz="12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》</a:t>
            </a:r>
            <a:r>
              <a:rPr lang="zh-CN" altLang="en-US" sz="12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的范式革命</a:t>
            </a:r>
            <a:endParaRPr lang="en-US" altLang="zh-CN" sz="1200" b="1" dirty="0">
              <a:solidFill>
                <a:schemeClr val="accent2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58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F6DB-E998-0D52-6231-D906CCFD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山上的风景&#10;&#10;中度可信度描述已自动生成">
            <a:extLst>
              <a:ext uri="{FF2B5EF4-FFF2-40B4-BE49-F238E27FC236}">
                <a16:creationId xmlns:a16="http://schemas.microsoft.com/office/drawing/2014/main" id="{139F03FC-81CA-59CD-2548-A3470E8DE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E1CDAF"/>
          </a:solidFill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F511874-25F0-0B25-D4E6-0300D9990BA7}"/>
              </a:ext>
            </a:extLst>
          </p:cNvPr>
          <p:cNvSpPr/>
          <p:nvPr/>
        </p:nvSpPr>
        <p:spPr>
          <a:xfrm>
            <a:off x="569118" y="494506"/>
            <a:ext cx="11053763" cy="5868988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7AC1764-EFDA-7562-E876-0ED3BC539FD1}"/>
              </a:ext>
            </a:extLst>
          </p:cNvPr>
          <p:cNvSpPr/>
          <p:nvPr/>
        </p:nvSpPr>
        <p:spPr>
          <a:xfrm>
            <a:off x="820737" y="775017"/>
            <a:ext cx="10550525" cy="5354321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gradFill>
            <a:gsLst>
              <a:gs pos="66997">
                <a:schemeClr val="accent1">
                  <a:lumMod val="20000"/>
                  <a:lumOff val="80000"/>
                  <a:alpha val="64000"/>
                </a:schemeClr>
              </a:gs>
              <a:gs pos="29000">
                <a:srgbClr val="D6E3E8">
                  <a:alpha val="0"/>
                </a:srgbClr>
              </a:gs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39EC068-253F-F34C-C2E6-0D41DAE0BA1A}"/>
              </a:ext>
            </a:extLst>
          </p:cNvPr>
          <p:cNvGrpSpPr/>
          <p:nvPr/>
        </p:nvGrpSpPr>
        <p:grpSpPr>
          <a:xfrm>
            <a:off x="1086231" y="982323"/>
            <a:ext cx="701294" cy="679883"/>
            <a:chOff x="3610573" y="3666775"/>
            <a:chExt cx="814300" cy="789439"/>
          </a:xfrm>
        </p:grpSpPr>
        <p:pic>
          <p:nvPicPr>
            <p:cNvPr id="14" name="图片 13" descr="黑暗里有星球&#10;&#10;描述已自动生成">
              <a:extLst>
                <a:ext uri="{FF2B5EF4-FFF2-40B4-BE49-F238E27FC236}">
                  <a16:creationId xmlns:a16="http://schemas.microsoft.com/office/drawing/2014/main" id="{3B294F56-8A2B-4DF0-26FC-EDFF2215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3CE3ED-7388-E5BE-127F-1309304939DF}"/>
                </a:ext>
              </a:extLst>
            </p:cNvPr>
            <p:cNvSpPr txBox="1"/>
            <p:nvPr/>
          </p:nvSpPr>
          <p:spPr>
            <a:xfrm>
              <a:off x="3739004" y="3813228"/>
              <a:ext cx="587082" cy="53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肆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C3D1D4D-E3D9-05E5-8E95-71364A6E8AA5}"/>
              </a:ext>
            </a:extLst>
          </p:cNvPr>
          <p:cNvSpPr txBox="1"/>
          <p:nvPr/>
        </p:nvSpPr>
        <p:spPr>
          <a:xfrm>
            <a:off x="1013303" y="2296052"/>
            <a:ext cx="4948474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 algn="r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  <a:defRPr sz="1100"/>
            </a:lvl1pPr>
          </a:lstStyle>
          <a:p>
            <a:pPr algn="l"/>
            <a:r>
              <a:rPr lang="zh-CN" altLang="en-US" dirty="0"/>
              <a:t>构建全球农史智慧云平台（</a:t>
            </a:r>
            <a:r>
              <a:rPr lang="en-US" altLang="zh-CN" dirty="0"/>
              <a:t>2026</a:t>
            </a:r>
            <a:r>
              <a:rPr lang="zh-CN" altLang="en-US" dirty="0"/>
              <a:t>年覆盖</a:t>
            </a:r>
            <a:r>
              <a:rPr lang="en-US" altLang="zh-CN" dirty="0"/>
              <a:t>30</a:t>
            </a:r>
            <a:r>
              <a:rPr lang="zh-CN" altLang="en-US" dirty="0"/>
              <a:t>国，接入敦煌</a:t>
            </a:r>
            <a:r>
              <a:rPr lang="en-US" altLang="zh-CN" dirty="0"/>
              <a:t>/</a:t>
            </a:r>
            <a:r>
              <a:rPr lang="zh-CN" altLang="en-US" dirty="0"/>
              <a:t>古埃及</a:t>
            </a:r>
            <a:r>
              <a:rPr lang="en-US" altLang="zh-CN" dirty="0"/>
              <a:t>/</a:t>
            </a:r>
            <a:r>
              <a:rPr lang="zh-CN" altLang="en-US" dirty="0"/>
              <a:t>玛雅农书）</a:t>
            </a:r>
            <a:endParaRPr lang="en-US" altLang="zh-CN" dirty="0"/>
          </a:p>
          <a:p>
            <a:pPr algn="l"/>
            <a:r>
              <a:rPr lang="zh-CN" altLang="en-US" b="1" dirty="0"/>
              <a:t>关键目标：</a:t>
            </a:r>
            <a:r>
              <a:rPr lang="zh-CN" altLang="en-US" dirty="0"/>
              <a:t>建立东方农业文明评价指标体系（</a:t>
            </a:r>
            <a:r>
              <a:rPr lang="en-US" altLang="zh-CN" dirty="0"/>
              <a:t>12</a:t>
            </a:r>
            <a:r>
              <a:rPr lang="zh-CN" altLang="en-US" dirty="0"/>
              <a:t>类</a:t>
            </a:r>
            <a:r>
              <a:rPr lang="en-US" altLang="zh-CN" dirty="0"/>
              <a:t>129</a:t>
            </a:r>
            <a:r>
              <a:rPr lang="zh-CN" altLang="en-US" dirty="0"/>
              <a:t>项参数）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C479236-A776-CDAC-6DC0-3C39492C7C73}"/>
              </a:ext>
            </a:extLst>
          </p:cNvPr>
          <p:cNvSpPr/>
          <p:nvPr/>
        </p:nvSpPr>
        <p:spPr>
          <a:xfrm>
            <a:off x="1092414" y="1913085"/>
            <a:ext cx="1694929" cy="36733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62000"/>
                </a:schemeClr>
              </a:gs>
              <a:gs pos="95000">
                <a:schemeClr val="accent1">
                  <a:alpha val="1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BD7C3E0-BD52-EBD2-6BD5-09DE40D0FBE5}"/>
              </a:ext>
            </a:extLst>
          </p:cNvPr>
          <p:cNvSpPr txBox="1"/>
          <p:nvPr/>
        </p:nvSpPr>
        <p:spPr>
          <a:xfrm>
            <a:off x="1179480" y="1939569"/>
            <a:ext cx="160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🚀 深空计划：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10F641B-3D18-8CE3-5B42-4775205E9AF1}"/>
              </a:ext>
            </a:extLst>
          </p:cNvPr>
          <p:cNvGrpSpPr/>
          <p:nvPr/>
        </p:nvGrpSpPr>
        <p:grpSpPr>
          <a:xfrm>
            <a:off x="6095999" y="1639382"/>
            <a:ext cx="4655296" cy="3741058"/>
            <a:chOff x="6095999" y="1639382"/>
            <a:chExt cx="4655296" cy="3741058"/>
          </a:xfrm>
          <a:blipFill dpi="0" rotWithShape="1">
            <a:blip r:embed="rId5"/>
            <a:srcRect/>
            <a:stretch>
              <a:fillRect l="-29000" t="-89000" r="-7823" b="-188128"/>
            </a:stretch>
          </a:blipFill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92950E6C-F785-F770-F138-CC04F41DCABC}"/>
                </a:ext>
              </a:extLst>
            </p:cNvPr>
            <p:cNvSpPr/>
            <p:nvPr/>
          </p:nvSpPr>
          <p:spPr>
            <a:xfrm>
              <a:off x="6095999" y="2543854"/>
              <a:ext cx="664031" cy="250645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82711410-E9DD-3C0C-1519-5F7AF7BE51FB}"/>
                </a:ext>
              </a:extLst>
            </p:cNvPr>
            <p:cNvSpPr/>
            <p:nvPr/>
          </p:nvSpPr>
          <p:spPr>
            <a:xfrm>
              <a:off x="6894252" y="1639382"/>
              <a:ext cx="664031" cy="2716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D50D81EF-B3D4-328A-06F0-F0BDA387AA04}"/>
                </a:ext>
              </a:extLst>
            </p:cNvPr>
            <p:cNvSpPr/>
            <p:nvPr/>
          </p:nvSpPr>
          <p:spPr>
            <a:xfrm>
              <a:off x="7692505" y="2636838"/>
              <a:ext cx="664031" cy="2716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B5F9D2FD-F085-A6FE-D61B-D1A64E1853CD}"/>
                </a:ext>
              </a:extLst>
            </p:cNvPr>
            <p:cNvSpPr/>
            <p:nvPr/>
          </p:nvSpPr>
          <p:spPr>
            <a:xfrm>
              <a:off x="8490758" y="2171341"/>
              <a:ext cx="664031" cy="2716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795C9CB9-2754-0BBE-8FAE-CF278EFDBC2B}"/>
                </a:ext>
              </a:extLst>
            </p:cNvPr>
            <p:cNvSpPr/>
            <p:nvPr/>
          </p:nvSpPr>
          <p:spPr>
            <a:xfrm>
              <a:off x="9289011" y="1705844"/>
              <a:ext cx="664031" cy="2716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EDC31CFB-60E7-8342-CF43-0D265F2B9CFF}"/>
                </a:ext>
              </a:extLst>
            </p:cNvPr>
            <p:cNvSpPr/>
            <p:nvPr/>
          </p:nvSpPr>
          <p:spPr>
            <a:xfrm>
              <a:off x="10087264" y="2663723"/>
              <a:ext cx="664031" cy="271671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74AB1939-1360-3A4C-FDB6-AEE6CB5D77A2}"/>
              </a:ext>
            </a:extLst>
          </p:cNvPr>
          <p:cNvSpPr txBox="1"/>
          <p:nvPr/>
        </p:nvSpPr>
        <p:spPr>
          <a:xfrm>
            <a:off x="1013303" y="3610608"/>
            <a:ext cx="4902915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 algn="r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  <a:defRPr sz="1100"/>
            </a:lvl1pPr>
          </a:lstStyle>
          <a:p>
            <a:pPr algn="l"/>
            <a:r>
              <a:rPr lang="zh-CN" altLang="en-US" dirty="0"/>
              <a:t>气候智慧农业合作项目（向非洲输出</a:t>
            </a:r>
            <a:r>
              <a:rPr lang="en-US" altLang="zh-CN" dirty="0"/>
              <a:t>"</a:t>
            </a:r>
            <a:r>
              <a:rPr lang="zh-CN" altLang="en-US" dirty="0"/>
              <a:t>旱作技术包</a:t>
            </a:r>
            <a:r>
              <a:rPr lang="en-US" altLang="zh-CN" dirty="0"/>
              <a:t>"</a:t>
            </a:r>
            <a:r>
              <a:rPr lang="zh-CN" altLang="en-US" dirty="0"/>
              <a:t>，含</a:t>
            </a:r>
            <a:r>
              <a:rPr lang="en-US" altLang="zh-CN" dirty="0"/>
              <a:t>5</a:t>
            </a:r>
            <a:r>
              <a:rPr lang="zh-CN" altLang="en-US" dirty="0"/>
              <a:t>项</a:t>
            </a:r>
            <a:r>
              <a:rPr lang="en-US" altLang="zh-CN" dirty="0"/>
              <a:t>《</a:t>
            </a:r>
            <a:r>
              <a:rPr lang="zh-CN" altLang="en-US" dirty="0"/>
              <a:t>要术</a:t>
            </a:r>
            <a:r>
              <a:rPr lang="en-US" altLang="zh-CN" dirty="0"/>
              <a:t>》</a:t>
            </a:r>
            <a:r>
              <a:rPr lang="zh-CN" altLang="en-US" dirty="0"/>
              <a:t>专利）</a:t>
            </a:r>
            <a:endParaRPr lang="en-US" altLang="zh-CN" dirty="0"/>
          </a:p>
          <a:p>
            <a:pPr algn="l"/>
            <a:r>
              <a:rPr lang="zh-CN" altLang="en-US" b="1" dirty="0"/>
              <a:t>数据目标：</a:t>
            </a:r>
            <a:r>
              <a:rPr lang="en-US" altLang="zh-CN" dirty="0"/>
              <a:t>2030</a:t>
            </a:r>
            <a:r>
              <a:rPr lang="zh-CN" altLang="en-US" dirty="0"/>
              <a:t>年减少全球农业碳排</a:t>
            </a:r>
            <a:r>
              <a:rPr lang="en-US" altLang="zh-CN" dirty="0"/>
              <a:t>1.2</a:t>
            </a:r>
            <a:r>
              <a:rPr lang="zh-CN" altLang="en-US" dirty="0"/>
              <a:t>亿吨（相当于再造</a:t>
            </a:r>
            <a:r>
              <a:rPr lang="en-US" altLang="zh-CN" dirty="0"/>
              <a:t>3</a:t>
            </a:r>
            <a:r>
              <a:rPr lang="zh-CN" altLang="en-US" dirty="0"/>
              <a:t>个亚马逊雨林）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42A2AA39-DEA5-1B58-BCE0-8F1FD183BABB}"/>
              </a:ext>
            </a:extLst>
          </p:cNvPr>
          <p:cNvSpPr/>
          <p:nvPr/>
        </p:nvSpPr>
        <p:spPr>
          <a:xfrm>
            <a:off x="1093667" y="3093339"/>
            <a:ext cx="1694929" cy="36733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62000"/>
                </a:schemeClr>
              </a:gs>
              <a:gs pos="95000">
                <a:schemeClr val="accent1">
                  <a:alpha val="1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001964A-DAC4-339B-805D-F2FD735C364C}"/>
              </a:ext>
            </a:extLst>
          </p:cNvPr>
          <p:cNvSpPr txBox="1"/>
          <p:nvPr/>
        </p:nvSpPr>
        <p:spPr>
          <a:xfrm>
            <a:off x="1163558" y="3137919"/>
            <a:ext cx="159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🌍 共生计划：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B615CB0-B0A4-D146-D1AB-9DB955996760}"/>
              </a:ext>
            </a:extLst>
          </p:cNvPr>
          <p:cNvSpPr txBox="1"/>
          <p:nvPr/>
        </p:nvSpPr>
        <p:spPr>
          <a:xfrm>
            <a:off x="1013303" y="4925165"/>
            <a:ext cx="5082696" cy="82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 algn="r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  <a:defRPr sz="1100"/>
            </a:lvl1pPr>
          </a:lstStyle>
          <a:p>
            <a:pPr algn="l"/>
            <a:r>
              <a:rPr lang="zh-CN" altLang="en-US" dirty="0"/>
              <a:t>农业文明数字永生工程（元宇宙存档</a:t>
            </a:r>
            <a:r>
              <a:rPr lang="en-US" altLang="zh-CN" dirty="0"/>
              <a:t>《</a:t>
            </a:r>
            <a:r>
              <a:rPr lang="zh-CN" altLang="en-US" dirty="0"/>
              <a:t>要术</a:t>
            </a:r>
            <a:r>
              <a:rPr lang="en-US" altLang="zh-CN" dirty="0"/>
              <a:t>》</a:t>
            </a:r>
            <a:r>
              <a:rPr lang="zh-CN" altLang="en-US" dirty="0"/>
              <a:t>技术基因，含</a:t>
            </a:r>
            <a:r>
              <a:rPr lang="en-US" altLang="zh-CN" dirty="0"/>
              <a:t>3D</a:t>
            </a:r>
            <a:r>
              <a:rPr lang="zh-CN" altLang="en-US" dirty="0"/>
              <a:t>可交互农具库）</a:t>
            </a:r>
            <a:endParaRPr lang="en-US" altLang="zh-CN" dirty="0"/>
          </a:p>
          <a:p>
            <a:pPr algn="l"/>
            <a:r>
              <a:rPr lang="zh-CN" altLang="en-US" b="1" dirty="0"/>
              <a:t>文化目标：</a:t>
            </a:r>
            <a:r>
              <a:rPr lang="zh-CN" altLang="en-US" dirty="0"/>
              <a:t>年触达</a:t>
            </a:r>
            <a:r>
              <a:rPr lang="en-US" altLang="zh-CN" dirty="0"/>
              <a:t>Z</a:t>
            </a:r>
            <a:r>
              <a:rPr lang="zh-CN" altLang="en-US" dirty="0"/>
              <a:t>世代用户</a:t>
            </a:r>
            <a:r>
              <a:rPr lang="en-US" altLang="zh-CN" dirty="0"/>
              <a:t>5000</a:t>
            </a:r>
            <a:r>
              <a:rPr lang="zh-CN" altLang="en-US" dirty="0"/>
              <a:t>万（通过农耕剧本杀</a:t>
            </a:r>
            <a:r>
              <a:rPr lang="en-US" altLang="zh-CN" dirty="0"/>
              <a:t>/</a:t>
            </a:r>
            <a:r>
              <a:rPr lang="zh-CN" altLang="en-US" dirty="0"/>
              <a:t>数字藏品）</a:t>
            </a:r>
          </a:p>
          <a:p>
            <a:pPr algn="l"/>
            <a:endParaRPr lang="zh-CN" altLang="en-US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4092A93-F00A-37F8-CD91-52B1261686F8}"/>
              </a:ext>
            </a:extLst>
          </p:cNvPr>
          <p:cNvSpPr/>
          <p:nvPr/>
        </p:nvSpPr>
        <p:spPr>
          <a:xfrm>
            <a:off x="1093667" y="4542198"/>
            <a:ext cx="1694929" cy="36733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62000"/>
                </a:schemeClr>
              </a:gs>
              <a:gs pos="95000">
                <a:schemeClr val="accent1">
                  <a:alpha val="1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FA7C9E6-99F2-1924-DDA7-332534824302}"/>
              </a:ext>
            </a:extLst>
          </p:cNvPr>
          <p:cNvSpPr txBox="1"/>
          <p:nvPr/>
        </p:nvSpPr>
        <p:spPr>
          <a:xfrm>
            <a:off x="1146512" y="4593301"/>
            <a:ext cx="1607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j-ea"/>
                <a:ea typeface="+mj-ea"/>
              </a:rPr>
              <a:t>🧬 永生计划：</a:t>
            </a:r>
          </a:p>
        </p:txBody>
      </p:sp>
      <p:pic>
        <p:nvPicPr>
          <p:cNvPr id="43" name="图片 42" descr="红色的花&#10;&#10;描述已自动生成">
            <a:extLst>
              <a:ext uri="{FF2B5EF4-FFF2-40B4-BE49-F238E27FC236}">
                <a16:creationId xmlns:a16="http://schemas.microsoft.com/office/drawing/2014/main" id="{B66AD636-BF80-2C4A-CDA1-F8B51A0AE2F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8663">
            <a:off x="9478722" y="566114"/>
            <a:ext cx="1939561" cy="16971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9B7C9F-416D-322A-9E85-72624D0B05EF}"/>
              </a:ext>
            </a:extLst>
          </p:cNvPr>
          <p:cNvSpPr txBox="1"/>
          <p:nvPr/>
        </p:nvSpPr>
        <p:spPr>
          <a:xfrm>
            <a:off x="1813056" y="1023366"/>
            <a:ext cx="4429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未来计划与文明使命</a:t>
            </a:r>
          </a:p>
          <a:p>
            <a:r>
              <a:rPr lang="zh-CN" altLang="en-US" sz="12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从黄河流域到人类命运共同体：农业文明的全球对话</a:t>
            </a:r>
            <a:endParaRPr lang="en-US" altLang="zh-CN" sz="1200" b="1" dirty="0">
              <a:solidFill>
                <a:schemeClr val="accent2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869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24B3B-443C-B74C-D4F0-338CD19C4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山上的风景&#10;&#10;中度可信度描述已自动生成">
            <a:extLst>
              <a:ext uri="{FF2B5EF4-FFF2-40B4-BE49-F238E27FC236}">
                <a16:creationId xmlns:a16="http://schemas.microsoft.com/office/drawing/2014/main" id="{AC9F7B4F-F666-0989-2E9C-FA71C7325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E1CDAF"/>
          </a:solidFill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67B887E-9FF4-92C1-BBE5-A34B6B21D0B8}"/>
              </a:ext>
            </a:extLst>
          </p:cNvPr>
          <p:cNvSpPr txBox="1"/>
          <p:nvPr/>
        </p:nvSpPr>
        <p:spPr>
          <a:xfrm>
            <a:off x="7967511" y="489921"/>
            <a:ext cx="3673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600" i="0" dirty="0">
                <a:solidFill>
                  <a:srgbClr val="D5A34A"/>
                </a:solidFill>
                <a:effectLst/>
                <a:latin typeface="Abadi" panose="020B0604020104020204" pitchFamily="34" charset="0"/>
              </a:rPr>
              <a:t>探索中国文化的传承之路</a:t>
            </a:r>
            <a:endParaRPr lang="zh-CN" altLang="en-US" sz="1600" dirty="0">
              <a:solidFill>
                <a:srgbClr val="D5A34A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A3E8C06-97F8-F588-0FD0-9557EB3BC957}"/>
              </a:ext>
            </a:extLst>
          </p:cNvPr>
          <p:cNvSpPr txBox="1"/>
          <p:nvPr/>
        </p:nvSpPr>
        <p:spPr>
          <a:xfrm>
            <a:off x="3457247" y="4230518"/>
            <a:ext cx="2189171" cy="316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i="0" dirty="0">
                <a:solidFill>
                  <a:schemeClr val="accent1">
                    <a:lumMod val="50000"/>
                  </a:schemeClr>
                </a:solidFill>
                <a:effectLst/>
              </a:rPr>
              <a:t>从古至今，传承与创新的交融</a:t>
            </a:r>
            <a:endParaRPr lang="zh-CN" alt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EBE7F6E-C524-EC1F-AB07-83893E4DF722}"/>
              </a:ext>
            </a:extLst>
          </p:cNvPr>
          <p:cNvSpPr txBox="1"/>
          <p:nvPr/>
        </p:nvSpPr>
        <p:spPr>
          <a:xfrm>
            <a:off x="3457247" y="4500560"/>
            <a:ext cx="2576239" cy="173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00" i="0" dirty="0">
                <a:solidFill>
                  <a:schemeClr val="accent1">
                    <a:lumMod val="50000"/>
                  </a:schemeClr>
                </a:solidFill>
                <a:effectLst/>
              </a:rPr>
              <a:t>The interplay between tradition and innovation, spanning from ancient times to the present,</a:t>
            </a:r>
            <a:endParaRPr lang="zh-CN" altLang="en-US" sz="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D4FAE566-02CA-385A-F7F4-0801928FF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98" y="625505"/>
            <a:ext cx="1781175" cy="1666875"/>
          </a:xfrm>
          <a:prstGeom prst="rect">
            <a:avLst/>
          </a:prstGeom>
        </p:spPr>
      </p:pic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721DC439-DDA9-4BE5-5B8E-57C3BF9CC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23" y="2077968"/>
            <a:ext cx="1504950" cy="1533525"/>
          </a:xfrm>
          <a:prstGeom prst="rect">
            <a:avLst/>
          </a:prstGeom>
        </p:spPr>
      </p:pic>
      <p:pic>
        <p:nvPicPr>
          <p:cNvPr id="11" name="图片 10" descr="卡通人物&#10;&#10;中度可信度描述已自动生成">
            <a:extLst>
              <a:ext uri="{FF2B5EF4-FFF2-40B4-BE49-F238E27FC236}">
                <a16:creationId xmlns:a16="http://schemas.microsoft.com/office/drawing/2014/main" id="{719CBE5B-F51D-0727-DD32-1B7399127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424" y="2562169"/>
            <a:ext cx="1543050" cy="1104900"/>
          </a:xfrm>
          <a:prstGeom prst="rect">
            <a:avLst/>
          </a:prstGeom>
        </p:spPr>
      </p:pic>
      <p:pic>
        <p:nvPicPr>
          <p:cNvPr id="14" name="图片 13" descr="图片包含 户外, 灯光, 标志, 游戏机&#10;&#10;描述已自动生成">
            <a:extLst>
              <a:ext uri="{FF2B5EF4-FFF2-40B4-BE49-F238E27FC236}">
                <a16:creationId xmlns:a16="http://schemas.microsoft.com/office/drawing/2014/main" id="{A2D4FCDF-0692-F6A7-FAC9-75ED2FA93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98" y="3076477"/>
            <a:ext cx="1504950" cy="14859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99D19BC-E035-6DB4-B188-EE7625E067EC}"/>
              </a:ext>
            </a:extLst>
          </p:cNvPr>
          <p:cNvGrpSpPr/>
          <p:nvPr/>
        </p:nvGrpSpPr>
        <p:grpSpPr>
          <a:xfrm>
            <a:off x="3286580" y="4699427"/>
            <a:ext cx="2809420" cy="292392"/>
            <a:chOff x="5186343" y="5314081"/>
            <a:chExt cx="2809420" cy="292392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32F6DF6A-B236-D7E1-9AF3-B4EEF3066DAC}"/>
                </a:ext>
              </a:extLst>
            </p:cNvPr>
            <p:cNvSpPr/>
            <p:nvPr/>
          </p:nvSpPr>
          <p:spPr>
            <a:xfrm>
              <a:off x="5386629" y="5314081"/>
              <a:ext cx="1217257" cy="2923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62000"/>
                  </a:schemeClr>
                </a:gs>
                <a:gs pos="95000">
                  <a:schemeClr val="accent1">
                    <a:alpha val="1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F6663B9-A420-48D7-863E-B367172E308A}"/>
                </a:ext>
              </a:extLst>
            </p:cNvPr>
            <p:cNvSpPr txBox="1"/>
            <p:nvPr/>
          </p:nvSpPr>
          <p:spPr>
            <a:xfrm>
              <a:off x="5186343" y="5350608"/>
              <a:ext cx="1637846" cy="230832"/>
            </a:xfrm>
            <a:prstGeom prst="rect">
              <a:avLst/>
            </a:prstGeom>
            <a:noFill/>
            <a:effectLst>
              <a:outerShdw blurRad="254000" dist="50800" dir="5400000" sx="99000" sy="99000" algn="ctr" rotWithShape="0">
                <a:srgbClr val="000000">
                  <a:alpha val="90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b="1" dirty="0">
                  <a:latin typeface="+mn-ea"/>
                </a:rPr>
                <a:t>汇报人：</a:t>
              </a:r>
              <a:r>
                <a:rPr lang="en-US" altLang="zh-CN" sz="900" b="1">
                  <a:latin typeface="+mn-ea"/>
                </a:rPr>
                <a:t>xxx</a:t>
              </a:r>
              <a:endParaRPr lang="zh-CN" altLang="en-US" sz="900" b="1" dirty="0">
                <a:latin typeface="+mn-ea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4F0D433-1CA7-228E-C77A-EDC03F3AF329}"/>
                </a:ext>
              </a:extLst>
            </p:cNvPr>
            <p:cNvSpPr/>
            <p:nvPr/>
          </p:nvSpPr>
          <p:spPr>
            <a:xfrm>
              <a:off x="6715992" y="5314081"/>
              <a:ext cx="1217257" cy="2923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62000"/>
                  </a:schemeClr>
                </a:gs>
                <a:gs pos="95000">
                  <a:schemeClr val="accent1">
                    <a:alpha val="1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3D64C9F-E834-B3B0-5ED5-E86682703F8D}"/>
                </a:ext>
              </a:extLst>
            </p:cNvPr>
            <p:cNvSpPr txBox="1"/>
            <p:nvPr/>
          </p:nvSpPr>
          <p:spPr>
            <a:xfrm>
              <a:off x="6684861" y="5350603"/>
              <a:ext cx="1310902" cy="230833"/>
            </a:xfrm>
            <a:prstGeom prst="rect">
              <a:avLst/>
            </a:prstGeom>
            <a:noFill/>
            <a:effectLst>
              <a:outerShdw blurRad="254000" dist="50800" dir="5400000" sx="99000" sy="99000" algn="ctr" rotWithShape="0">
                <a:srgbClr val="000000">
                  <a:alpha val="90000"/>
                </a:srgb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 b="1">
                  <a:solidFill>
                    <a:schemeClr val="tx2"/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日期：</a:t>
              </a:r>
              <a:r>
                <a:rPr lang="en-US" altLang="zh-CN" sz="900" dirty="0">
                  <a:solidFill>
                    <a:schemeClr val="tx1"/>
                  </a:solidFill>
                  <a:latin typeface="+mn-ea"/>
                </a:rPr>
                <a:t> 2025-05-01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64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accent1">
                <a:alpha val="13000"/>
              </a:schemeClr>
            </a:gs>
            <a:gs pos="6000">
              <a:schemeClr val="accent1">
                <a:alpha val="13000"/>
              </a:schemeClr>
            </a:gs>
            <a:gs pos="100000">
              <a:schemeClr val="accent1">
                <a:alpha val="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3C046-ADA1-3DA0-E502-84A0574D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墙上挂着一幅画&#10;&#10;中度可信度描述已自动生成">
            <a:extLst>
              <a:ext uri="{FF2B5EF4-FFF2-40B4-BE49-F238E27FC236}">
                <a16:creationId xmlns:a16="http://schemas.microsoft.com/office/drawing/2014/main" id="{45CADD70-2AC6-5337-8DF6-7B48609E19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3" y="4194037"/>
            <a:ext cx="995822" cy="1173351"/>
          </a:xfrm>
          <a:prstGeom prst="rect">
            <a:avLst/>
          </a:prstGeom>
        </p:spPr>
      </p:pic>
      <p:pic>
        <p:nvPicPr>
          <p:cNvPr id="27" name="图片 26" descr="图片包含 黑暗, 游戏机, 夜晚, 板子&#10;&#10;描述已自动生成">
            <a:extLst>
              <a:ext uri="{FF2B5EF4-FFF2-40B4-BE49-F238E27FC236}">
                <a16:creationId xmlns:a16="http://schemas.microsoft.com/office/drawing/2014/main" id="{F5011AD6-10C1-E55A-AD7C-309E9CCCB7D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99" y="4091370"/>
            <a:ext cx="1406896" cy="1288717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DF97180B-7C42-29B0-5BDB-D97C17E3D34C}"/>
              </a:ext>
            </a:extLst>
          </p:cNvPr>
          <p:cNvGrpSpPr/>
          <p:nvPr/>
        </p:nvGrpSpPr>
        <p:grpSpPr>
          <a:xfrm>
            <a:off x="3508975" y="3855458"/>
            <a:ext cx="814300" cy="789439"/>
            <a:chOff x="3610573" y="3666775"/>
            <a:chExt cx="814300" cy="789439"/>
          </a:xfrm>
        </p:grpSpPr>
        <p:pic>
          <p:nvPicPr>
            <p:cNvPr id="29" name="图片 28" descr="黑暗里有星球&#10;&#10;描述已自动生成">
              <a:extLst>
                <a:ext uri="{FF2B5EF4-FFF2-40B4-BE49-F238E27FC236}">
                  <a16:creationId xmlns:a16="http://schemas.microsoft.com/office/drawing/2014/main" id="{FE022D48-660F-921E-824D-3A09480FF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511A5D5-9CDB-FD7A-B04F-CD7C10E5D374}"/>
                </a:ext>
              </a:extLst>
            </p:cNvPr>
            <p:cNvSpPr txBox="1"/>
            <p:nvPr/>
          </p:nvSpPr>
          <p:spPr>
            <a:xfrm>
              <a:off x="3732892" y="3780049"/>
              <a:ext cx="587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+mj-ea"/>
                  <a:ea typeface="+mj-ea"/>
                </a:rPr>
                <a:t>壹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C653FAAA-47C0-AB55-FFDE-DB7742749260}"/>
              </a:ext>
            </a:extLst>
          </p:cNvPr>
          <p:cNvSpPr txBox="1"/>
          <p:nvPr/>
        </p:nvSpPr>
        <p:spPr>
          <a:xfrm>
            <a:off x="4323008" y="3911623"/>
            <a:ext cx="34631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0" dirty="0">
                <a:solidFill>
                  <a:schemeClr val="accent2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千年之问</a:t>
            </a:r>
            <a:endParaRPr lang="en-US" altLang="zh-CN" sz="1400" b="1" i="0" dirty="0">
              <a:solidFill>
                <a:schemeClr val="accent2"/>
              </a:solidFill>
              <a:effectLst/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农典智慧的当代困局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B71188B-A3D5-C24E-FD1C-FAEF8514C9DE}"/>
              </a:ext>
            </a:extLst>
          </p:cNvPr>
          <p:cNvGrpSpPr/>
          <p:nvPr/>
        </p:nvGrpSpPr>
        <p:grpSpPr>
          <a:xfrm>
            <a:off x="3508975" y="5023799"/>
            <a:ext cx="814300" cy="789439"/>
            <a:chOff x="3610573" y="3666775"/>
            <a:chExt cx="814300" cy="789439"/>
          </a:xfrm>
        </p:grpSpPr>
        <p:pic>
          <p:nvPicPr>
            <p:cNvPr id="39" name="图片 38" descr="黑暗里有星球&#10;&#10;描述已自动生成">
              <a:extLst>
                <a:ext uri="{FF2B5EF4-FFF2-40B4-BE49-F238E27FC236}">
                  <a16:creationId xmlns:a16="http://schemas.microsoft.com/office/drawing/2014/main" id="{A77890E3-9819-6BE0-73B9-11DE6F0F1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A280012-B0B4-5A1E-DEA9-D0B936C3E241}"/>
                </a:ext>
              </a:extLst>
            </p:cNvPr>
            <p:cNvSpPr txBox="1"/>
            <p:nvPr/>
          </p:nvSpPr>
          <p:spPr>
            <a:xfrm>
              <a:off x="3732892" y="3780049"/>
              <a:ext cx="587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+mj-ea"/>
                  <a:ea typeface="+mj-ea"/>
                </a:rPr>
                <a:t>叁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B9419B4C-01A2-BC72-6A64-4CDC154B8988}"/>
              </a:ext>
            </a:extLst>
          </p:cNvPr>
          <p:cNvSpPr txBox="1"/>
          <p:nvPr/>
        </p:nvSpPr>
        <p:spPr>
          <a:xfrm>
            <a:off x="4340695" y="5125734"/>
            <a:ext cx="34631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文明跃迁</a:t>
            </a:r>
            <a:endParaRPr lang="en-US" altLang="zh-CN" sz="1400" b="1" dirty="0">
              <a:solidFill>
                <a:schemeClr val="accent2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技术到哲学的范式革命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FB5F902-208E-988C-96D6-7164E382B96B}"/>
              </a:ext>
            </a:extLst>
          </p:cNvPr>
          <p:cNvGrpSpPr/>
          <p:nvPr/>
        </p:nvGrpSpPr>
        <p:grpSpPr>
          <a:xfrm>
            <a:off x="7554547" y="3855458"/>
            <a:ext cx="814300" cy="1190492"/>
            <a:chOff x="3610573" y="3666775"/>
            <a:chExt cx="814300" cy="1190492"/>
          </a:xfrm>
        </p:grpSpPr>
        <p:pic>
          <p:nvPicPr>
            <p:cNvPr id="47" name="图片 46" descr="黑暗里有星球&#10;&#10;描述已自动生成">
              <a:extLst>
                <a:ext uri="{FF2B5EF4-FFF2-40B4-BE49-F238E27FC236}">
                  <a16:creationId xmlns:a16="http://schemas.microsoft.com/office/drawing/2014/main" id="{E7798A76-4F2F-955E-04DB-D5AB3C9AA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846B3BA-1B8A-9AB4-354F-9AD9414D7503}"/>
                </a:ext>
              </a:extLst>
            </p:cNvPr>
            <p:cNvSpPr txBox="1"/>
            <p:nvPr/>
          </p:nvSpPr>
          <p:spPr>
            <a:xfrm>
              <a:off x="3732892" y="3780049"/>
              <a:ext cx="58708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+mj-ea"/>
                  <a:ea typeface="+mj-ea"/>
                </a:rPr>
                <a:t>贰</a:t>
              </a:r>
            </a:p>
            <a:p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4654BC4C-A67A-A22E-CC5E-D1396B9B648E}"/>
              </a:ext>
            </a:extLst>
          </p:cNvPr>
          <p:cNvSpPr txBox="1"/>
          <p:nvPr/>
        </p:nvSpPr>
        <p:spPr>
          <a:xfrm>
            <a:off x="8473479" y="3968532"/>
            <a:ext cx="346310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破壁之道</a:t>
            </a:r>
            <a:endParaRPr lang="en-US" altLang="zh-CN" sz="1400" b="1" dirty="0">
              <a:solidFill>
                <a:schemeClr val="accent2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r>
              <a:rPr lang="zh-CN" altLang="zh-CN" sz="2400" b="1" dirty="0">
                <a:solidFill>
                  <a:schemeClr val="accent1"/>
                </a:solidFill>
                <a:latin typeface="+mj-ea"/>
                <a:ea typeface="+mj-ea"/>
              </a:rPr>
              <a:t>古今对话三大破壁行动</a:t>
            </a:r>
          </a:p>
          <a:p>
            <a:pPr algn="l"/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C17B775-D712-2E26-14A3-F9DEE4D3B847}"/>
              </a:ext>
            </a:extLst>
          </p:cNvPr>
          <p:cNvGrpSpPr/>
          <p:nvPr/>
        </p:nvGrpSpPr>
        <p:grpSpPr>
          <a:xfrm>
            <a:off x="7554547" y="5019944"/>
            <a:ext cx="814300" cy="789439"/>
            <a:chOff x="3610573" y="3666775"/>
            <a:chExt cx="814300" cy="789439"/>
          </a:xfrm>
        </p:grpSpPr>
        <p:pic>
          <p:nvPicPr>
            <p:cNvPr id="53" name="图片 52" descr="黑暗里有星球&#10;&#10;描述已自动生成">
              <a:extLst>
                <a:ext uri="{FF2B5EF4-FFF2-40B4-BE49-F238E27FC236}">
                  <a16:creationId xmlns:a16="http://schemas.microsoft.com/office/drawing/2014/main" id="{62E208D6-A7AD-68C7-6C59-CD36C711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51E1163-0DC6-3BB1-7FAF-B4C218F4ADE6}"/>
                </a:ext>
              </a:extLst>
            </p:cNvPr>
            <p:cNvSpPr txBox="1"/>
            <p:nvPr/>
          </p:nvSpPr>
          <p:spPr>
            <a:xfrm>
              <a:off x="3732892" y="3780049"/>
              <a:ext cx="587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+mj-ea"/>
                  <a:ea typeface="+mj-ea"/>
                </a:rPr>
                <a:t>肆</a:t>
              </a: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A4B7DD3E-5B3C-7E6B-1DDB-9105DD749923}"/>
              </a:ext>
            </a:extLst>
          </p:cNvPr>
          <p:cNvSpPr txBox="1"/>
          <p:nvPr/>
        </p:nvSpPr>
        <p:spPr>
          <a:xfrm>
            <a:off x="8473479" y="5133018"/>
            <a:ext cx="34631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2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全球对话</a:t>
            </a:r>
            <a:endParaRPr lang="en-US" altLang="zh-CN" sz="1400" b="1" dirty="0">
              <a:solidFill>
                <a:schemeClr val="accent2"/>
              </a:solidFill>
              <a:latin typeface="Noto Sans SC" panose="020B0200000000000000" pitchFamily="34" charset="-122"/>
              <a:ea typeface="Noto Sans SC" panose="020B0200000000000000" pitchFamily="34" charset="-122"/>
            </a:endParaRPr>
          </a:p>
          <a:p>
            <a:pPr algn="l"/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东方智慧的文明级输出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8FBF0B7-47D8-5AE5-5F37-1313D4398C02}"/>
              </a:ext>
            </a:extLst>
          </p:cNvPr>
          <p:cNvSpPr>
            <a:spLocks noEditPoints="1"/>
          </p:cNvSpPr>
          <p:nvPr/>
        </p:nvSpPr>
        <p:spPr bwMode="auto">
          <a:xfrm>
            <a:off x="173042" y="104134"/>
            <a:ext cx="11896715" cy="3515936"/>
          </a:xfrm>
          <a:custGeom>
            <a:avLst/>
            <a:gdLst>
              <a:gd name="T0" fmla="*/ 686 w 1213"/>
              <a:gd name="T1" fmla="*/ 87 h 821"/>
              <a:gd name="T2" fmla="*/ 90 w 1213"/>
              <a:gd name="T3" fmla="*/ 91 h 821"/>
              <a:gd name="T4" fmla="*/ 323 w 1213"/>
              <a:gd name="T5" fmla="*/ 100 h 821"/>
              <a:gd name="T6" fmla="*/ 752 w 1213"/>
              <a:gd name="T7" fmla="*/ 112 h 821"/>
              <a:gd name="T8" fmla="*/ 197 w 1213"/>
              <a:gd name="T9" fmla="*/ 121 h 821"/>
              <a:gd name="T10" fmla="*/ 755 w 1213"/>
              <a:gd name="T11" fmla="*/ 139 h 821"/>
              <a:gd name="T12" fmla="*/ 175 w 1213"/>
              <a:gd name="T13" fmla="*/ 154 h 821"/>
              <a:gd name="T14" fmla="*/ 854 w 1213"/>
              <a:gd name="T15" fmla="*/ 171 h 821"/>
              <a:gd name="T16" fmla="*/ 54 w 1213"/>
              <a:gd name="T17" fmla="*/ 376 h 821"/>
              <a:gd name="T18" fmla="*/ 815 w 1213"/>
              <a:gd name="T19" fmla="*/ 695 h 821"/>
              <a:gd name="T20" fmla="*/ 305 w 1213"/>
              <a:gd name="T21" fmla="*/ 754 h 821"/>
              <a:gd name="T22" fmla="*/ 574 w 1213"/>
              <a:gd name="T23" fmla="*/ 787 h 821"/>
              <a:gd name="T24" fmla="*/ 814 w 1213"/>
              <a:gd name="T25" fmla="*/ 94 h 821"/>
              <a:gd name="T26" fmla="*/ 1140 w 1213"/>
              <a:gd name="T27" fmla="*/ 480 h 821"/>
              <a:gd name="T28" fmla="*/ 1123 w 1213"/>
              <a:gd name="T29" fmla="*/ 214 h 821"/>
              <a:gd name="T30" fmla="*/ 984 w 1213"/>
              <a:gd name="T31" fmla="*/ 71 h 821"/>
              <a:gd name="T32" fmla="*/ 788 w 1213"/>
              <a:gd name="T33" fmla="*/ 136 h 821"/>
              <a:gd name="T34" fmla="*/ 708 w 1213"/>
              <a:gd name="T35" fmla="*/ 168 h 821"/>
              <a:gd name="T36" fmla="*/ 490 w 1213"/>
              <a:gd name="T37" fmla="*/ 159 h 821"/>
              <a:gd name="T38" fmla="*/ 325 w 1213"/>
              <a:gd name="T39" fmla="*/ 152 h 821"/>
              <a:gd name="T40" fmla="*/ 195 w 1213"/>
              <a:gd name="T41" fmla="*/ 192 h 821"/>
              <a:gd name="T42" fmla="*/ 97 w 1213"/>
              <a:gd name="T43" fmla="*/ 194 h 821"/>
              <a:gd name="T44" fmla="*/ 73 w 1213"/>
              <a:gd name="T45" fmla="*/ 349 h 821"/>
              <a:gd name="T46" fmla="*/ 34 w 1213"/>
              <a:gd name="T47" fmla="*/ 528 h 821"/>
              <a:gd name="T48" fmla="*/ 97 w 1213"/>
              <a:gd name="T49" fmla="*/ 663 h 821"/>
              <a:gd name="T50" fmla="*/ 272 w 1213"/>
              <a:gd name="T51" fmla="*/ 753 h 821"/>
              <a:gd name="T52" fmla="*/ 612 w 1213"/>
              <a:gd name="T53" fmla="*/ 761 h 821"/>
              <a:gd name="T54" fmla="*/ 670 w 1213"/>
              <a:gd name="T55" fmla="*/ 715 h 821"/>
              <a:gd name="T56" fmla="*/ 593 w 1213"/>
              <a:gd name="T57" fmla="*/ 680 h 821"/>
              <a:gd name="T58" fmla="*/ 859 w 1213"/>
              <a:gd name="T59" fmla="*/ 686 h 821"/>
              <a:gd name="T60" fmla="*/ 933 w 1213"/>
              <a:gd name="T61" fmla="*/ 699 h 821"/>
              <a:gd name="T62" fmla="*/ 1049 w 1213"/>
              <a:gd name="T63" fmla="*/ 739 h 821"/>
              <a:gd name="T64" fmla="*/ 1152 w 1213"/>
              <a:gd name="T65" fmla="*/ 677 h 821"/>
              <a:gd name="T66" fmla="*/ 1119 w 1213"/>
              <a:gd name="T67" fmla="*/ 643 h 821"/>
              <a:gd name="T68" fmla="*/ 353 w 1213"/>
              <a:gd name="T69" fmla="*/ 141 h 821"/>
              <a:gd name="T70" fmla="*/ 158 w 1213"/>
              <a:gd name="T71" fmla="*/ 728 h 821"/>
              <a:gd name="T72" fmla="*/ 253 w 1213"/>
              <a:gd name="T73" fmla="*/ 620 h 821"/>
              <a:gd name="T74" fmla="*/ 331 w 1213"/>
              <a:gd name="T75" fmla="*/ 628 h 821"/>
              <a:gd name="T76" fmla="*/ 389 w 1213"/>
              <a:gd name="T77" fmla="*/ 154 h 821"/>
              <a:gd name="T78" fmla="*/ 414 w 1213"/>
              <a:gd name="T79" fmla="*/ 720 h 821"/>
              <a:gd name="T80" fmla="*/ 455 w 1213"/>
              <a:gd name="T81" fmla="*/ 633 h 821"/>
              <a:gd name="T82" fmla="*/ 545 w 1213"/>
              <a:gd name="T83" fmla="*/ 633 h 821"/>
              <a:gd name="T84" fmla="*/ 734 w 1213"/>
              <a:gd name="T85" fmla="*/ 674 h 821"/>
              <a:gd name="T86" fmla="*/ 686 w 1213"/>
              <a:gd name="T87" fmla="*/ 634 h 821"/>
              <a:gd name="T88" fmla="*/ 855 w 1213"/>
              <a:gd name="T89" fmla="*/ 120 h 821"/>
              <a:gd name="T90" fmla="*/ 937 w 1213"/>
              <a:gd name="T91" fmla="*/ 691 h 821"/>
              <a:gd name="T92" fmla="*/ 1007 w 1213"/>
              <a:gd name="T93" fmla="*/ 648 h 821"/>
              <a:gd name="T94" fmla="*/ 363 w 1213"/>
              <a:gd name="T95" fmla="*/ 106 h 821"/>
              <a:gd name="T96" fmla="*/ 496 w 1213"/>
              <a:gd name="T97" fmla="*/ 115 h 821"/>
              <a:gd name="T98" fmla="*/ 556 w 1213"/>
              <a:gd name="T99" fmla="*/ 137 h 821"/>
              <a:gd name="T100" fmla="*/ 706 w 1213"/>
              <a:gd name="T101" fmla="*/ 139 h 821"/>
              <a:gd name="T102" fmla="*/ 177 w 1213"/>
              <a:gd name="T103" fmla="*/ 212 h 821"/>
              <a:gd name="T104" fmla="*/ 848 w 1213"/>
              <a:gd name="T105" fmla="*/ 736 h 821"/>
              <a:gd name="T106" fmla="*/ 355 w 1213"/>
              <a:gd name="T107" fmla="*/ 776 h 821"/>
              <a:gd name="T108" fmla="*/ 164 w 1213"/>
              <a:gd name="T109" fmla="*/ 794 h 821"/>
              <a:gd name="T110" fmla="*/ 181 w 1213"/>
              <a:gd name="T111" fmla="*/ 789 h 821"/>
              <a:gd name="T112" fmla="*/ 907 w 1213"/>
              <a:gd name="T113" fmla="*/ 802 h 821"/>
              <a:gd name="T114" fmla="*/ 448 w 1213"/>
              <a:gd name="T115" fmla="*/ 77 h 821"/>
              <a:gd name="T116" fmla="*/ 475 w 1213"/>
              <a:gd name="T117" fmla="*/ 57 h 821"/>
              <a:gd name="T118" fmla="*/ 562 w 1213"/>
              <a:gd name="T119" fmla="*/ 59 h 821"/>
              <a:gd name="T120" fmla="*/ 66 w 1213"/>
              <a:gd name="T121" fmla="*/ 144 h 821"/>
              <a:gd name="T122" fmla="*/ 334 w 1213"/>
              <a:gd name="T123" fmla="*/ 743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13" h="821">
                <a:moveTo>
                  <a:pt x="45" y="3"/>
                </a:moveTo>
                <a:cubicBezTo>
                  <a:pt x="41" y="4"/>
                  <a:pt x="34" y="0"/>
                  <a:pt x="32" y="4"/>
                </a:cubicBezTo>
                <a:cubicBezTo>
                  <a:pt x="36" y="4"/>
                  <a:pt x="43" y="6"/>
                  <a:pt x="45" y="3"/>
                </a:cubicBezTo>
                <a:close/>
                <a:moveTo>
                  <a:pt x="547" y="48"/>
                </a:moveTo>
                <a:cubicBezTo>
                  <a:pt x="547" y="44"/>
                  <a:pt x="547" y="44"/>
                  <a:pt x="547" y="44"/>
                </a:cubicBezTo>
                <a:cubicBezTo>
                  <a:pt x="545" y="43"/>
                  <a:pt x="539" y="44"/>
                  <a:pt x="538" y="46"/>
                </a:cubicBezTo>
                <a:cubicBezTo>
                  <a:pt x="540" y="47"/>
                  <a:pt x="543" y="50"/>
                  <a:pt x="547" y="48"/>
                </a:cubicBezTo>
                <a:close/>
                <a:moveTo>
                  <a:pt x="677" y="54"/>
                </a:moveTo>
                <a:cubicBezTo>
                  <a:pt x="674" y="55"/>
                  <a:pt x="672" y="49"/>
                  <a:pt x="671" y="53"/>
                </a:cubicBezTo>
                <a:cubicBezTo>
                  <a:pt x="672" y="54"/>
                  <a:pt x="676" y="57"/>
                  <a:pt x="677" y="54"/>
                </a:cubicBezTo>
                <a:close/>
                <a:moveTo>
                  <a:pt x="53" y="55"/>
                </a:moveTo>
                <a:cubicBezTo>
                  <a:pt x="50" y="55"/>
                  <a:pt x="48" y="56"/>
                  <a:pt x="46" y="57"/>
                </a:cubicBezTo>
                <a:cubicBezTo>
                  <a:pt x="48" y="58"/>
                  <a:pt x="52" y="58"/>
                  <a:pt x="53" y="55"/>
                </a:cubicBezTo>
                <a:close/>
                <a:moveTo>
                  <a:pt x="55" y="68"/>
                </a:moveTo>
                <a:cubicBezTo>
                  <a:pt x="60" y="69"/>
                  <a:pt x="70" y="66"/>
                  <a:pt x="76" y="66"/>
                </a:cubicBezTo>
                <a:cubicBezTo>
                  <a:pt x="68" y="64"/>
                  <a:pt x="64" y="61"/>
                  <a:pt x="58" y="58"/>
                </a:cubicBezTo>
                <a:cubicBezTo>
                  <a:pt x="57" y="63"/>
                  <a:pt x="45" y="59"/>
                  <a:pt x="39" y="62"/>
                </a:cubicBezTo>
                <a:cubicBezTo>
                  <a:pt x="45" y="64"/>
                  <a:pt x="48" y="68"/>
                  <a:pt x="55" y="68"/>
                </a:cubicBezTo>
                <a:close/>
                <a:moveTo>
                  <a:pt x="671" y="83"/>
                </a:moveTo>
                <a:cubicBezTo>
                  <a:pt x="668" y="84"/>
                  <a:pt x="666" y="80"/>
                  <a:pt x="665" y="83"/>
                </a:cubicBezTo>
                <a:cubicBezTo>
                  <a:pt x="671" y="85"/>
                  <a:pt x="676" y="87"/>
                  <a:pt x="680" y="90"/>
                </a:cubicBezTo>
                <a:cubicBezTo>
                  <a:pt x="680" y="97"/>
                  <a:pt x="678" y="100"/>
                  <a:pt x="674" y="100"/>
                </a:cubicBezTo>
                <a:cubicBezTo>
                  <a:pt x="675" y="101"/>
                  <a:pt x="675" y="104"/>
                  <a:pt x="678" y="103"/>
                </a:cubicBezTo>
                <a:cubicBezTo>
                  <a:pt x="680" y="100"/>
                  <a:pt x="683" y="99"/>
                  <a:pt x="689" y="100"/>
                </a:cubicBezTo>
                <a:cubicBezTo>
                  <a:pt x="690" y="95"/>
                  <a:pt x="687" y="96"/>
                  <a:pt x="686" y="94"/>
                </a:cubicBezTo>
                <a:cubicBezTo>
                  <a:pt x="688" y="92"/>
                  <a:pt x="687" y="89"/>
                  <a:pt x="686" y="87"/>
                </a:cubicBezTo>
                <a:cubicBezTo>
                  <a:pt x="697" y="84"/>
                  <a:pt x="709" y="93"/>
                  <a:pt x="723" y="93"/>
                </a:cubicBezTo>
                <a:cubicBezTo>
                  <a:pt x="725" y="95"/>
                  <a:pt x="725" y="98"/>
                  <a:pt x="727" y="100"/>
                </a:cubicBezTo>
                <a:cubicBezTo>
                  <a:pt x="730" y="99"/>
                  <a:pt x="731" y="97"/>
                  <a:pt x="735" y="98"/>
                </a:cubicBezTo>
                <a:cubicBezTo>
                  <a:pt x="733" y="90"/>
                  <a:pt x="723" y="91"/>
                  <a:pt x="717" y="87"/>
                </a:cubicBezTo>
                <a:cubicBezTo>
                  <a:pt x="722" y="86"/>
                  <a:pt x="717" y="83"/>
                  <a:pt x="717" y="79"/>
                </a:cubicBezTo>
                <a:cubicBezTo>
                  <a:pt x="719" y="79"/>
                  <a:pt x="721" y="77"/>
                  <a:pt x="722" y="76"/>
                </a:cubicBezTo>
                <a:cubicBezTo>
                  <a:pt x="720" y="75"/>
                  <a:pt x="718" y="74"/>
                  <a:pt x="717" y="73"/>
                </a:cubicBezTo>
                <a:cubicBezTo>
                  <a:pt x="715" y="63"/>
                  <a:pt x="707" y="67"/>
                  <a:pt x="700" y="70"/>
                </a:cubicBezTo>
                <a:cubicBezTo>
                  <a:pt x="703" y="74"/>
                  <a:pt x="706" y="72"/>
                  <a:pt x="708" y="77"/>
                </a:cubicBezTo>
                <a:cubicBezTo>
                  <a:pt x="704" y="79"/>
                  <a:pt x="698" y="78"/>
                  <a:pt x="695" y="80"/>
                </a:cubicBezTo>
                <a:cubicBezTo>
                  <a:pt x="694" y="79"/>
                  <a:pt x="694" y="78"/>
                  <a:pt x="695" y="77"/>
                </a:cubicBezTo>
                <a:cubicBezTo>
                  <a:pt x="692" y="77"/>
                  <a:pt x="688" y="75"/>
                  <a:pt x="690" y="73"/>
                </a:cubicBezTo>
                <a:cubicBezTo>
                  <a:pt x="679" y="77"/>
                  <a:pt x="673" y="71"/>
                  <a:pt x="664" y="77"/>
                </a:cubicBezTo>
                <a:cubicBezTo>
                  <a:pt x="666" y="78"/>
                  <a:pt x="665" y="79"/>
                  <a:pt x="664" y="79"/>
                </a:cubicBezTo>
                <a:cubicBezTo>
                  <a:pt x="666" y="83"/>
                  <a:pt x="671" y="78"/>
                  <a:pt x="671" y="83"/>
                </a:cubicBezTo>
                <a:close/>
                <a:moveTo>
                  <a:pt x="753" y="78"/>
                </a:moveTo>
                <a:cubicBezTo>
                  <a:pt x="753" y="76"/>
                  <a:pt x="757" y="78"/>
                  <a:pt x="756" y="76"/>
                </a:cubicBezTo>
                <a:cubicBezTo>
                  <a:pt x="755" y="73"/>
                  <a:pt x="750" y="77"/>
                  <a:pt x="753" y="78"/>
                </a:cubicBezTo>
                <a:close/>
                <a:moveTo>
                  <a:pt x="764" y="84"/>
                </a:moveTo>
                <a:cubicBezTo>
                  <a:pt x="761" y="84"/>
                  <a:pt x="761" y="81"/>
                  <a:pt x="758" y="81"/>
                </a:cubicBezTo>
                <a:cubicBezTo>
                  <a:pt x="757" y="85"/>
                  <a:pt x="762" y="86"/>
                  <a:pt x="764" y="84"/>
                </a:cubicBezTo>
                <a:close/>
                <a:moveTo>
                  <a:pt x="85" y="84"/>
                </a:moveTo>
                <a:cubicBezTo>
                  <a:pt x="83" y="88"/>
                  <a:pt x="93" y="88"/>
                  <a:pt x="92" y="84"/>
                </a:cubicBezTo>
                <a:cubicBezTo>
                  <a:pt x="88" y="85"/>
                  <a:pt x="86" y="82"/>
                  <a:pt x="85" y="84"/>
                </a:cubicBezTo>
                <a:close/>
                <a:moveTo>
                  <a:pt x="85" y="91"/>
                </a:moveTo>
                <a:cubicBezTo>
                  <a:pt x="87" y="91"/>
                  <a:pt x="88" y="91"/>
                  <a:pt x="90" y="91"/>
                </a:cubicBezTo>
                <a:cubicBezTo>
                  <a:pt x="90" y="88"/>
                  <a:pt x="86" y="89"/>
                  <a:pt x="85" y="91"/>
                </a:cubicBezTo>
                <a:close/>
                <a:moveTo>
                  <a:pt x="708" y="94"/>
                </a:moveTo>
                <a:cubicBezTo>
                  <a:pt x="706" y="93"/>
                  <a:pt x="700" y="92"/>
                  <a:pt x="700" y="95"/>
                </a:cubicBezTo>
                <a:cubicBezTo>
                  <a:pt x="701" y="99"/>
                  <a:pt x="707" y="99"/>
                  <a:pt x="708" y="94"/>
                </a:cubicBezTo>
                <a:close/>
                <a:moveTo>
                  <a:pt x="115" y="100"/>
                </a:moveTo>
                <a:cubicBezTo>
                  <a:pt x="116" y="96"/>
                  <a:pt x="106" y="94"/>
                  <a:pt x="107" y="96"/>
                </a:cubicBezTo>
                <a:cubicBezTo>
                  <a:pt x="111" y="95"/>
                  <a:pt x="109" y="101"/>
                  <a:pt x="115" y="100"/>
                </a:cubicBezTo>
                <a:close/>
                <a:moveTo>
                  <a:pt x="755" y="101"/>
                </a:moveTo>
                <a:cubicBezTo>
                  <a:pt x="759" y="103"/>
                  <a:pt x="763" y="100"/>
                  <a:pt x="765" y="102"/>
                </a:cubicBezTo>
                <a:cubicBezTo>
                  <a:pt x="763" y="102"/>
                  <a:pt x="761" y="102"/>
                  <a:pt x="761" y="105"/>
                </a:cubicBezTo>
                <a:cubicBezTo>
                  <a:pt x="762" y="113"/>
                  <a:pt x="770" y="106"/>
                  <a:pt x="776" y="107"/>
                </a:cubicBezTo>
                <a:cubicBezTo>
                  <a:pt x="774" y="99"/>
                  <a:pt x="762" y="93"/>
                  <a:pt x="755" y="101"/>
                </a:cubicBezTo>
                <a:close/>
                <a:moveTo>
                  <a:pt x="186" y="108"/>
                </a:moveTo>
                <a:cubicBezTo>
                  <a:pt x="189" y="109"/>
                  <a:pt x="199" y="109"/>
                  <a:pt x="204" y="109"/>
                </a:cubicBezTo>
                <a:cubicBezTo>
                  <a:pt x="204" y="103"/>
                  <a:pt x="196" y="99"/>
                  <a:pt x="191" y="102"/>
                </a:cubicBezTo>
                <a:cubicBezTo>
                  <a:pt x="191" y="101"/>
                  <a:pt x="191" y="100"/>
                  <a:pt x="190" y="99"/>
                </a:cubicBezTo>
                <a:cubicBezTo>
                  <a:pt x="189" y="99"/>
                  <a:pt x="185" y="98"/>
                  <a:pt x="186" y="100"/>
                </a:cubicBezTo>
                <a:cubicBezTo>
                  <a:pt x="188" y="100"/>
                  <a:pt x="191" y="101"/>
                  <a:pt x="190" y="104"/>
                </a:cubicBezTo>
                <a:cubicBezTo>
                  <a:pt x="189" y="104"/>
                  <a:pt x="189" y="103"/>
                  <a:pt x="187" y="102"/>
                </a:cubicBezTo>
                <a:cubicBezTo>
                  <a:pt x="188" y="106"/>
                  <a:pt x="189" y="107"/>
                  <a:pt x="186" y="108"/>
                </a:cubicBezTo>
                <a:close/>
                <a:moveTo>
                  <a:pt x="334" y="102"/>
                </a:moveTo>
                <a:cubicBezTo>
                  <a:pt x="332" y="106"/>
                  <a:pt x="336" y="110"/>
                  <a:pt x="338" y="113"/>
                </a:cubicBezTo>
                <a:cubicBezTo>
                  <a:pt x="338" y="115"/>
                  <a:pt x="336" y="115"/>
                  <a:pt x="335" y="116"/>
                </a:cubicBezTo>
                <a:cubicBezTo>
                  <a:pt x="337" y="118"/>
                  <a:pt x="338" y="120"/>
                  <a:pt x="342" y="119"/>
                </a:cubicBezTo>
                <a:cubicBezTo>
                  <a:pt x="342" y="115"/>
                  <a:pt x="339" y="114"/>
                  <a:pt x="345" y="114"/>
                </a:cubicBezTo>
                <a:cubicBezTo>
                  <a:pt x="345" y="102"/>
                  <a:pt x="333" y="98"/>
                  <a:pt x="323" y="100"/>
                </a:cubicBezTo>
                <a:cubicBezTo>
                  <a:pt x="326" y="106"/>
                  <a:pt x="327" y="104"/>
                  <a:pt x="334" y="102"/>
                </a:cubicBezTo>
                <a:close/>
                <a:moveTo>
                  <a:pt x="336" y="106"/>
                </a:moveTo>
                <a:cubicBezTo>
                  <a:pt x="339" y="106"/>
                  <a:pt x="342" y="106"/>
                  <a:pt x="341" y="110"/>
                </a:cubicBezTo>
                <a:cubicBezTo>
                  <a:pt x="338" y="110"/>
                  <a:pt x="336" y="110"/>
                  <a:pt x="336" y="106"/>
                </a:cubicBezTo>
                <a:close/>
                <a:moveTo>
                  <a:pt x="695" y="106"/>
                </a:moveTo>
                <a:cubicBezTo>
                  <a:pt x="699" y="107"/>
                  <a:pt x="705" y="108"/>
                  <a:pt x="707" y="112"/>
                </a:cubicBezTo>
                <a:cubicBezTo>
                  <a:pt x="708" y="109"/>
                  <a:pt x="711" y="105"/>
                  <a:pt x="709" y="102"/>
                </a:cubicBezTo>
                <a:cubicBezTo>
                  <a:pt x="705" y="100"/>
                  <a:pt x="699" y="100"/>
                  <a:pt x="695" y="100"/>
                </a:cubicBezTo>
                <a:cubicBezTo>
                  <a:pt x="693" y="103"/>
                  <a:pt x="699" y="100"/>
                  <a:pt x="698" y="102"/>
                </a:cubicBezTo>
                <a:cubicBezTo>
                  <a:pt x="698" y="105"/>
                  <a:pt x="696" y="105"/>
                  <a:pt x="695" y="106"/>
                </a:cubicBezTo>
                <a:close/>
                <a:moveTo>
                  <a:pt x="52" y="108"/>
                </a:moveTo>
                <a:cubicBezTo>
                  <a:pt x="52" y="110"/>
                  <a:pt x="53" y="111"/>
                  <a:pt x="53" y="112"/>
                </a:cubicBezTo>
                <a:cubicBezTo>
                  <a:pt x="57" y="111"/>
                  <a:pt x="60" y="112"/>
                  <a:pt x="63" y="113"/>
                </a:cubicBezTo>
                <a:cubicBezTo>
                  <a:pt x="59" y="109"/>
                  <a:pt x="49" y="102"/>
                  <a:pt x="45" y="107"/>
                </a:cubicBezTo>
                <a:cubicBezTo>
                  <a:pt x="47" y="108"/>
                  <a:pt x="51" y="109"/>
                  <a:pt x="52" y="108"/>
                </a:cubicBezTo>
                <a:close/>
                <a:moveTo>
                  <a:pt x="752" y="112"/>
                </a:moveTo>
                <a:cubicBezTo>
                  <a:pt x="748" y="105"/>
                  <a:pt x="741" y="104"/>
                  <a:pt x="734" y="105"/>
                </a:cubicBezTo>
                <a:cubicBezTo>
                  <a:pt x="732" y="108"/>
                  <a:pt x="737" y="108"/>
                  <a:pt x="736" y="111"/>
                </a:cubicBezTo>
                <a:cubicBezTo>
                  <a:pt x="736" y="115"/>
                  <a:pt x="730" y="114"/>
                  <a:pt x="730" y="118"/>
                </a:cubicBezTo>
                <a:cubicBezTo>
                  <a:pt x="734" y="119"/>
                  <a:pt x="740" y="113"/>
                  <a:pt x="743" y="117"/>
                </a:cubicBezTo>
                <a:cubicBezTo>
                  <a:pt x="737" y="118"/>
                  <a:pt x="744" y="129"/>
                  <a:pt x="737" y="131"/>
                </a:cubicBezTo>
                <a:cubicBezTo>
                  <a:pt x="739" y="136"/>
                  <a:pt x="750" y="133"/>
                  <a:pt x="752" y="130"/>
                </a:cubicBezTo>
                <a:cubicBezTo>
                  <a:pt x="755" y="133"/>
                  <a:pt x="765" y="133"/>
                  <a:pt x="765" y="127"/>
                </a:cubicBezTo>
                <a:cubicBezTo>
                  <a:pt x="761" y="127"/>
                  <a:pt x="758" y="128"/>
                  <a:pt x="754" y="128"/>
                </a:cubicBezTo>
                <a:cubicBezTo>
                  <a:pt x="749" y="126"/>
                  <a:pt x="753" y="120"/>
                  <a:pt x="747" y="118"/>
                </a:cubicBezTo>
                <a:cubicBezTo>
                  <a:pt x="754" y="119"/>
                  <a:pt x="747" y="113"/>
                  <a:pt x="752" y="112"/>
                </a:cubicBezTo>
                <a:close/>
                <a:moveTo>
                  <a:pt x="611" y="113"/>
                </a:moveTo>
                <a:cubicBezTo>
                  <a:pt x="606" y="113"/>
                  <a:pt x="599" y="108"/>
                  <a:pt x="597" y="111"/>
                </a:cubicBezTo>
                <a:cubicBezTo>
                  <a:pt x="600" y="113"/>
                  <a:pt x="609" y="114"/>
                  <a:pt x="611" y="113"/>
                </a:cubicBezTo>
                <a:close/>
                <a:moveTo>
                  <a:pt x="660" y="120"/>
                </a:moveTo>
                <a:cubicBezTo>
                  <a:pt x="663" y="118"/>
                  <a:pt x="660" y="115"/>
                  <a:pt x="662" y="113"/>
                </a:cubicBezTo>
                <a:cubicBezTo>
                  <a:pt x="655" y="113"/>
                  <a:pt x="658" y="109"/>
                  <a:pt x="652" y="110"/>
                </a:cubicBezTo>
                <a:cubicBezTo>
                  <a:pt x="652" y="116"/>
                  <a:pt x="656" y="117"/>
                  <a:pt x="660" y="120"/>
                </a:cubicBezTo>
                <a:close/>
                <a:moveTo>
                  <a:pt x="197" y="111"/>
                </a:moveTo>
                <a:cubicBezTo>
                  <a:pt x="196" y="113"/>
                  <a:pt x="197" y="114"/>
                  <a:pt x="198" y="115"/>
                </a:cubicBezTo>
                <a:cubicBezTo>
                  <a:pt x="202" y="115"/>
                  <a:pt x="205" y="114"/>
                  <a:pt x="207" y="112"/>
                </a:cubicBezTo>
                <a:cubicBezTo>
                  <a:pt x="203" y="112"/>
                  <a:pt x="199" y="112"/>
                  <a:pt x="197" y="111"/>
                </a:cubicBezTo>
                <a:close/>
                <a:moveTo>
                  <a:pt x="627" y="129"/>
                </a:moveTo>
                <a:cubicBezTo>
                  <a:pt x="632" y="130"/>
                  <a:pt x="631" y="132"/>
                  <a:pt x="640" y="132"/>
                </a:cubicBezTo>
                <a:cubicBezTo>
                  <a:pt x="640" y="129"/>
                  <a:pt x="636" y="130"/>
                  <a:pt x="636" y="127"/>
                </a:cubicBezTo>
                <a:cubicBezTo>
                  <a:pt x="639" y="128"/>
                  <a:pt x="641" y="126"/>
                  <a:pt x="642" y="124"/>
                </a:cubicBezTo>
                <a:cubicBezTo>
                  <a:pt x="641" y="120"/>
                  <a:pt x="636" y="120"/>
                  <a:pt x="635" y="116"/>
                </a:cubicBezTo>
                <a:cubicBezTo>
                  <a:pt x="633" y="116"/>
                  <a:pt x="632" y="118"/>
                  <a:pt x="630" y="116"/>
                </a:cubicBezTo>
                <a:cubicBezTo>
                  <a:pt x="630" y="121"/>
                  <a:pt x="625" y="121"/>
                  <a:pt x="621" y="123"/>
                </a:cubicBezTo>
                <a:cubicBezTo>
                  <a:pt x="625" y="123"/>
                  <a:pt x="628" y="124"/>
                  <a:pt x="627" y="129"/>
                </a:cubicBezTo>
                <a:close/>
                <a:moveTo>
                  <a:pt x="649" y="117"/>
                </a:moveTo>
                <a:cubicBezTo>
                  <a:pt x="648" y="116"/>
                  <a:pt x="644" y="116"/>
                  <a:pt x="644" y="118"/>
                </a:cubicBezTo>
                <a:cubicBezTo>
                  <a:pt x="646" y="118"/>
                  <a:pt x="648" y="120"/>
                  <a:pt x="649" y="117"/>
                </a:cubicBezTo>
                <a:close/>
                <a:moveTo>
                  <a:pt x="197" y="121"/>
                </a:moveTo>
                <a:cubicBezTo>
                  <a:pt x="196" y="126"/>
                  <a:pt x="202" y="125"/>
                  <a:pt x="207" y="125"/>
                </a:cubicBezTo>
                <a:cubicBezTo>
                  <a:pt x="207" y="123"/>
                  <a:pt x="208" y="123"/>
                  <a:pt x="208" y="121"/>
                </a:cubicBezTo>
                <a:cubicBezTo>
                  <a:pt x="206" y="116"/>
                  <a:pt x="201" y="120"/>
                  <a:pt x="197" y="121"/>
                </a:cubicBezTo>
                <a:close/>
                <a:moveTo>
                  <a:pt x="493" y="130"/>
                </a:moveTo>
                <a:cubicBezTo>
                  <a:pt x="488" y="130"/>
                  <a:pt x="491" y="127"/>
                  <a:pt x="488" y="125"/>
                </a:cubicBezTo>
                <a:cubicBezTo>
                  <a:pt x="486" y="127"/>
                  <a:pt x="483" y="124"/>
                  <a:pt x="482" y="124"/>
                </a:cubicBezTo>
                <a:cubicBezTo>
                  <a:pt x="481" y="129"/>
                  <a:pt x="490" y="126"/>
                  <a:pt x="489" y="132"/>
                </a:cubicBezTo>
                <a:cubicBezTo>
                  <a:pt x="491" y="132"/>
                  <a:pt x="493" y="132"/>
                  <a:pt x="493" y="130"/>
                </a:cubicBezTo>
                <a:close/>
                <a:moveTo>
                  <a:pt x="524" y="135"/>
                </a:moveTo>
                <a:cubicBezTo>
                  <a:pt x="530" y="135"/>
                  <a:pt x="540" y="139"/>
                  <a:pt x="545" y="135"/>
                </a:cubicBezTo>
                <a:cubicBezTo>
                  <a:pt x="542" y="135"/>
                  <a:pt x="540" y="134"/>
                  <a:pt x="539" y="132"/>
                </a:cubicBezTo>
                <a:cubicBezTo>
                  <a:pt x="541" y="132"/>
                  <a:pt x="543" y="132"/>
                  <a:pt x="542" y="130"/>
                </a:cubicBezTo>
                <a:cubicBezTo>
                  <a:pt x="538" y="128"/>
                  <a:pt x="535" y="130"/>
                  <a:pt x="528" y="127"/>
                </a:cubicBezTo>
                <a:cubicBezTo>
                  <a:pt x="530" y="135"/>
                  <a:pt x="524" y="130"/>
                  <a:pt x="524" y="135"/>
                </a:cubicBezTo>
                <a:close/>
                <a:moveTo>
                  <a:pt x="722" y="133"/>
                </a:moveTo>
                <a:cubicBezTo>
                  <a:pt x="727" y="133"/>
                  <a:pt x="733" y="132"/>
                  <a:pt x="736" y="130"/>
                </a:cubicBezTo>
                <a:cubicBezTo>
                  <a:pt x="731" y="128"/>
                  <a:pt x="725" y="128"/>
                  <a:pt x="722" y="133"/>
                </a:cubicBezTo>
                <a:close/>
                <a:moveTo>
                  <a:pt x="190" y="134"/>
                </a:moveTo>
                <a:cubicBezTo>
                  <a:pt x="194" y="135"/>
                  <a:pt x="199" y="139"/>
                  <a:pt x="203" y="136"/>
                </a:cubicBezTo>
                <a:cubicBezTo>
                  <a:pt x="200" y="135"/>
                  <a:pt x="194" y="131"/>
                  <a:pt x="190" y="134"/>
                </a:cubicBezTo>
                <a:close/>
                <a:moveTo>
                  <a:pt x="293" y="137"/>
                </a:moveTo>
                <a:cubicBezTo>
                  <a:pt x="293" y="138"/>
                  <a:pt x="293" y="140"/>
                  <a:pt x="294" y="140"/>
                </a:cubicBezTo>
                <a:cubicBezTo>
                  <a:pt x="296" y="140"/>
                  <a:pt x="298" y="140"/>
                  <a:pt x="299" y="139"/>
                </a:cubicBezTo>
                <a:cubicBezTo>
                  <a:pt x="297" y="139"/>
                  <a:pt x="296" y="138"/>
                  <a:pt x="297" y="136"/>
                </a:cubicBezTo>
                <a:cubicBezTo>
                  <a:pt x="285" y="136"/>
                  <a:pt x="273" y="134"/>
                  <a:pt x="266" y="136"/>
                </a:cubicBezTo>
                <a:cubicBezTo>
                  <a:pt x="271" y="137"/>
                  <a:pt x="287" y="142"/>
                  <a:pt x="293" y="137"/>
                </a:cubicBezTo>
                <a:close/>
                <a:moveTo>
                  <a:pt x="770" y="138"/>
                </a:moveTo>
                <a:cubicBezTo>
                  <a:pt x="766" y="139"/>
                  <a:pt x="760" y="138"/>
                  <a:pt x="756" y="137"/>
                </a:cubicBezTo>
                <a:cubicBezTo>
                  <a:pt x="756" y="138"/>
                  <a:pt x="756" y="139"/>
                  <a:pt x="755" y="139"/>
                </a:cubicBezTo>
                <a:cubicBezTo>
                  <a:pt x="740" y="140"/>
                  <a:pt x="731" y="139"/>
                  <a:pt x="721" y="146"/>
                </a:cubicBezTo>
                <a:cubicBezTo>
                  <a:pt x="740" y="142"/>
                  <a:pt x="750" y="147"/>
                  <a:pt x="762" y="147"/>
                </a:cubicBezTo>
                <a:cubicBezTo>
                  <a:pt x="763" y="142"/>
                  <a:pt x="768" y="141"/>
                  <a:pt x="770" y="138"/>
                </a:cubicBezTo>
                <a:close/>
                <a:moveTo>
                  <a:pt x="298" y="144"/>
                </a:moveTo>
                <a:cubicBezTo>
                  <a:pt x="301" y="143"/>
                  <a:pt x="304" y="147"/>
                  <a:pt x="303" y="143"/>
                </a:cubicBezTo>
                <a:cubicBezTo>
                  <a:pt x="295" y="140"/>
                  <a:pt x="282" y="141"/>
                  <a:pt x="275" y="143"/>
                </a:cubicBezTo>
                <a:cubicBezTo>
                  <a:pt x="284" y="146"/>
                  <a:pt x="289" y="150"/>
                  <a:pt x="299" y="148"/>
                </a:cubicBezTo>
                <a:cubicBezTo>
                  <a:pt x="300" y="145"/>
                  <a:pt x="295" y="145"/>
                  <a:pt x="298" y="144"/>
                </a:cubicBezTo>
                <a:close/>
                <a:moveTo>
                  <a:pt x="181" y="151"/>
                </a:moveTo>
                <a:cubicBezTo>
                  <a:pt x="178" y="152"/>
                  <a:pt x="174" y="148"/>
                  <a:pt x="172" y="150"/>
                </a:cubicBezTo>
                <a:cubicBezTo>
                  <a:pt x="174" y="150"/>
                  <a:pt x="174" y="151"/>
                  <a:pt x="173" y="152"/>
                </a:cubicBezTo>
                <a:cubicBezTo>
                  <a:pt x="177" y="152"/>
                  <a:pt x="179" y="154"/>
                  <a:pt x="181" y="151"/>
                </a:cubicBezTo>
                <a:close/>
                <a:moveTo>
                  <a:pt x="750" y="155"/>
                </a:moveTo>
                <a:cubicBezTo>
                  <a:pt x="755" y="155"/>
                  <a:pt x="753" y="153"/>
                  <a:pt x="754" y="150"/>
                </a:cubicBezTo>
                <a:cubicBezTo>
                  <a:pt x="750" y="150"/>
                  <a:pt x="750" y="150"/>
                  <a:pt x="750" y="150"/>
                </a:cubicBezTo>
                <a:cubicBezTo>
                  <a:pt x="751" y="153"/>
                  <a:pt x="748" y="154"/>
                  <a:pt x="750" y="155"/>
                </a:cubicBezTo>
                <a:close/>
                <a:moveTo>
                  <a:pt x="1118" y="151"/>
                </a:moveTo>
                <a:cubicBezTo>
                  <a:pt x="1121" y="151"/>
                  <a:pt x="1125" y="152"/>
                  <a:pt x="1125" y="150"/>
                </a:cubicBezTo>
                <a:cubicBezTo>
                  <a:pt x="1122" y="150"/>
                  <a:pt x="1119" y="149"/>
                  <a:pt x="1118" y="151"/>
                </a:cubicBezTo>
                <a:close/>
                <a:moveTo>
                  <a:pt x="732" y="156"/>
                </a:moveTo>
                <a:cubicBezTo>
                  <a:pt x="732" y="155"/>
                  <a:pt x="733" y="153"/>
                  <a:pt x="731" y="152"/>
                </a:cubicBezTo>
                <a:cubicBezTo>
                  <a:pt x="731" y="154"/>
                  <a:pt x="729" y="153"/>
                  <a:pt x="729" y="154"/>
                </a:cubicBezTo>
                <a:cubicBezTo>
                  <a:pt x="731" y="154"/>
                  <a:pt x="730" y="157"/>
                  <a:pt x="732" y="156"/>
                </a:cubicBezTo>
                <a:close/>
                <a:moveTo>
                  <a:pt x="177" y="167"/>
                </a:moveTo>
                <a:cubicBezTo>
                  <a:pt x="180" y="162"/>
                  <a:pt x="182" y="165"/>
                  <a:pt x="183" y="158"/>
                </a:cubicBezTo>
                <a:cubicBezTo>
                  <a:pt x="180" y="161"/>
                  <a:pt x="173" y="158"/>
                  <a:pt x="175" y="154"/>
                </a:cubicBezTo>
                <a:cubicBezTo>
                  <a:pt x="173" y="154"/>
                  <a:pt x="171" y="155"/>
                  <a:pt x="170" y="156"/>
                </a:cubicBezTo>
                <a:cubicBezTo>
                  <a:pt x="171" y="159"/>
                  <a:pt x="171" y="167"/>
                  <a:pt x="177" y="167"/>
                </a:cubicBezTo>
                <a:close/>
                <a:moveTo>
                  <a:pt x="293" y="154"/>
                </a:moveTo>
                <a:cubicBezTo>
                  <a:pt x="293" y="156"/>
                  <a:pt x="293" y="156"/>
                  <a:pt x="292" y="157"/>
                </a:cubicBezTo>
                <a:cubicBezTo>
                  <a:pt x="295" y="160"/>
                  <a:pt x="298" y="156"/>
                  <a:pt x="300" y="155"/>
                </a:cubicBezTo>
                <a:cubicBezTo>
                  <a:pt x="297" y="156"/>
                  <a:pt x="296" y="154"/>
                  <a:pt x="293" y="154"/>
                </a:cubicBezTo>
                <a:close/>
                <a:moveTo>
                  <a:pt x="198" y="160"/>
                </a:moveTo>
                <a:cubicBezTo>
                  <a:pt x="196" y="159"/>
                  <a:pt x="189" y="159"/>
                  <a:pt x="189" y="164"/>
                </a:cubicBezTo>
                <a:cubicBezTo>
                  <a:pt x="194" y="164"/>
                  <a:pt x="196" y="161"/>
                  <a:pt x="198" y="160"/>
                </a:cubicBezTo>
                <a:close/>
                <a:moveTo>
                  <a:pt x="726" y="164"/>
                </a:moveTo>
                <a:cubicBezTo>
                  <a:pt x="728" y="164"/>
                  <a:pt x="731" y="164"/>
                  <a:pt x="732" y="165"/>
                </a:cubicBezTo>
                <a:cubicBezTo>
                  <a:pt x="733" y="163"/>
                  <a:pt x="731" y="163"/>
                  <a:pt x="731" y="161"/>
                </a:cubicBezTo>
                <a:cubicBezTo>
                  <a:pt x="729" y="161"/>
                  <a:pt x="727" y="162"/>
                  <a:pt x="726" y="164"/>
                </a:cubicBezTo>
                <a:close/>
                <a:moveTo>
                  <a:pt x="828" y="165"/>
                </a:moveTo>
                <a:cubicBezTo>
                  <a:pt x="820" y="165"/>
                  <a:pt x="814" y="166"/>
                  <a:pt x="808" y="168"/>
                </a:cubicBezTo>
                <a:cubicBezTo>
                  <a:pt x="816" y="167"/>
                  <a:pt x="819" y="170"/>
                  <a:pt x="824" y="171"/>
                </a:cubicBezTo>
                <a:cubicBezTo>
                  <a:pt x="822" y="167"/>
                  <a:pt x="826" y="167"/>
                  <a:pt x="828" y="165"/>
                </a:cubicBezTo>
                <a:close/>
                <a:moveTo>
                  <a:pt x="798" y="173"/>
                </a:moveTo>
                <a:cubicBezTo>
                  <a:pt x="794" y="173"/>
                  <a:pt x="796" y="166"/>
                  <a:pt x="793" y="165"/>
                </a:cubicBezTo>
                <a:cubicBezTo>
                  <a:pt x="793" y="166"/>
                  <a:pt x="792" y="166"/>
                  <a:pt x="790" y="166"/>
                </a:cubicBezTo>
                <a:cubicBezTo>
                  <a:pt x="790" y="171"/>
                  <a:pt x="795" y="178"/>
                  <a:pt x="798" y="173"/>
                </a:cubicBezTo>
                <a:close/>
                <a:moveTo>
                  <a:pt x="836" y="168"/>
                </a:moveTo>
                <a:cubicBezTo>
                  <a:pt x="834" y="167"/>
                  <a:pt x="829" y="167"/>
                  <a:pt x="832" y="170"/>
                </a:cubicBezTo>
                <a:cubicBezTo>
                  <a:pt x="832" y="169"/>
                  <a:pt x="836" y="171"/>
                  <a:pt x="836" y="168"/>
                </a:cubicBezTo>
                <a:close/>
                <a:moveTo>
                  <a:pt x="864" y="170"/>
                </a:moveTo>
                <a:cubicBezTo>
                  <a:pt x="860" y="170"/>
                  <a:pt x="855" y="167"/>
                  <a:pt x="854" y="171"/>
                </a:cubicBezTo>
                <a:cubicBezTo>
                  <a:pt x="858" y="169"/>
                  <a:pt x="861" y="172"/>
                  <a:pt x="864" y="170"/>
                </a:cubicBezTo>
                <a:close/>
                <a:moveTo>
                  <a:pt x="98" y="172"/>
                </a:moveTo>
                <a:cubicBezTo>
                  <a:pt x="96" y="171"/>
                  <a:pt x="92" y="168"/>
                  <a:pt x="89" y="171"/>
                </a:cubicBezTo>
                <a:cubicBezTo>
                  <a:pt x="92" y="172"/>
                  <a:pt x="96" y="178"/>
                  <a:pt x="98" y="172"/>
                </a:cubicBezTo>
                <a:close/>
                <a:moveTo>
                  <a:pt x="125" y="185"/>
                </a:moveTo>
                <a:cubicBezTo>
                  <a:pt x="125" y="181"/>
                  <a:pt x="128" y="185"/>
                  <a:pt x="130" y="184"/>
                </a:cubicBezTo>
                <a:cubicBezTo>
                  <a:pt x="125" y="179"/>
                  <a:pt x="111" y="179"/>
                  <a:pt x="109" y="173"/>
                </a:cubicBezTo>
                <a:cubicBezTo>
                  <a:pt x="109" y="177"/>
                  <a:pt x="102" y="170"/>
                  <a:pt x="99" y="174"/>
                </a:cubicBezTo>
                <a:cubicBezTo>
                  <a:pt x="103" y="181"/>
                  <a:pt x="116" y="180"/>
                  <a:pt x="121" y="187"/>
                </a:cubicBezTo>
                <a:cubicBezTo>
                  <a:pt x="121" y="183"/>
                  <a:pt x="124" y="182"/>
                  <a:pt x="125" y="185"/>
                </a:cubicBezTo>
                <a:close/>
                <a:moveTo>
                  <a:pt x="151" y="183"/>
                </a:moveTo>
                <a:cubicBezTo>
                  <a:pt x="152" y="183"/>
                  <a:pt x="154" y="183"/>
                  <a:pt x="154" y="182"/>
                </a:cubicBezTo>
                <a:cubicBezTo>
                  <a:pt x="153" y="182"/>
                  <a:pt x="151" y="177"/>
                  <a:pt x="150" y="180"/>
                </a:cubicBezTo>
                <a:cubicBezTo>
                  <a:pt x="151" y="180"/>
                  <a:pt x="151" y="182"/>
                  <a:pt x="151" y="183"/>
                </a:cubicBezTo>
                <a:close/>
                <a:moveTo>
                  <a:pt x="172" y="188"/>
                </a:moveTo>
                <a:cubicBezTo>
                  <a:pt x="174" y="189"/>
                  <a:pt x="174" y="192"/>
                  <a:pt x="176" y="192"/>
                </a:cubicBezTo>
                <a:cubicBezTo>
                  <a:pt x="177" y="190"/>
                  <a:pt x="175" y="190"/>
                  <a:pt x="175" y="188"/>
                </a:cubicBezTo>
                <a:cubicBezTo>
                  <a:pt x="174" y="188"/>
                  <a:pt x="172" y="187"/>
                  <a:pt x="172" y="188"/>
                </a:cubicBezTo>
                <a:close/>
                <a:moveTo>
                  <a:pt x="133" y="213"/>
                </a:moveTo>
                <a:cubicBezTo>
                  <a:pt x="134" y="216"/>
                  <a:pt x="140" y="215"/>
                  <a:pt x="137" y="213"/>
                </a:cubicBezTo>
                <a:cubicBezTo>
                  <a:pt x="137" y="215"/>
                  <a:pt x="133" y="210"/>
                  <a:pt x="133" y="213"/>
                </a:cubicBezTo>
                <a:close/>
                <a:moveTo>
                  <a:pt x="141" y="214"/>
                </a:moveTo>
                <a:cubicBezTo>
                  <a:pt x="143" y="216"/>
                  <a:pt x="147" y="218"/>
                  <a:pt x="148" y="214"/>
                </a:cubicBezTo>
                <a:cubicBezTo>
                  <a:pt x="147" y="214"/>
                  <a:pt x="146" y="214"/>
                  <a:pt x="146" y="213"/>
                </a:cubicBezTo>
                <a:cubicBezTo>
                  <a:pt x="144" y="213"/>
                  <a:pt x="142" y="213"/>
                  <a:pt x="141" y="214"/>
                </a:cubicBezTo>
                <a:close/>
                <a:moveTo>
                  <a:pt x="54" y="376"/>
                </a:moveTo>
                <a:cubicBezTo>
                  <a:pt x="51" y="376"/>
                  <a:pt x="51" y="376"/>
                  <a:pt x="48" y="376"/>
                </a:cubicBezTo>
                <a:cubicBezTo>
                  <a:pt x="48" y="383"/>
                  <a:pt x="40" y="380"/>
                  <a:pt x="39" y="385"/>
                </a:cubicBezTo>
                <a:cubicBezTo>
                  <a:pt x="45" y="386"/>
                  <a:pt x="51" y="381"/>
                  <a:pt x="54" y="376"/>
                </a:cubicBezTo>
                <a:close/>
                <a:moveTo>
                  <a:pt x="1168" y="527"/>
                </a:moveTo>
                <a:cubicBezTo>
                  <a:pt x="1169" y="528"/>
                  <a:pt x="1175" y="529"/>
                  <a:pt x="1176" y="527"/>
                </a:cubicBezTo>
                <a:cubicBezTo>
                  <a:pt x="1174" y="526"/>
                  <a:pt x="1169" y="523"/>
                  <a:pt x="1168" y="527"/>
                </a:cubicBezTo>
                <a:close/>
                <a:moveTo>
                  <a:pt x="36" y="597"/>
                </a:moveTo>
                <a:cubicBezTo>
                  <a:pt x="34" y="597"/>
                  <a:pt x="35" y="595"/>
                  <a:pt x="33" y="595"/>
                </a:cubicBezTo>
                <a:cubicBezTo>
                  <a:pt x="33" y="598"/>
                  <a:pt x="32" y="599"/>
                  <a:pt x="31" y="601"/>
                </a:cubicBezTo>
                <a:cubicBezTo>
                  <a:pt x="34" y="601"/>
                  <a:pt x="36" y="600"/>
                  <a:pt x="36" y="597"/>
                </a:cubicBezTo>
                <a:close/>
                <a:moveTo>
                  <a:pt x="74" y="603"/>
                </a:moveTo>
                <a:cubicBezTo>
                  <a:pt x="75" y="606"/>
                  <a:pt x="80" y="605"/>
                  <a:pt x="85" y="606"/>
                </a:cubicBezTo>
                <a:cubicBezTo>
                  <a:pt x="84" y="601"/>
                  <a:pt x="77" y="602"/>
                  <a:pt x="74" y="603"/>
                </a:cubicBezTo>
                <a:close/>
                <a:moveTo>
                  <a:pt x="348" y="618"/>
                </a:moveTo>
                <a:cubicBezTo>
                  <a:pt x="346" y="616"/>
                  <a:pt x="344" y="616"/>
                  <a:pt x="341" y="617"/>
                </a:cubicBezTo>
                <a:cubicBezTo>
                  <a:pt x="342" y="619"/>
                  <a:pt x="346" y="623"/>
                  <a:pt x="347" y="621"/>
                </a:cubicBezTo>
                <a:cubicBezTo>
                  <a:pt x="345" y="620"/>
                  <a:pt x="348" y="618"/>
                  <a:pt x="348" y="618"/>
                </a:cubicBezTo>
                <a:close/>
                <a:moveTo>
                  <a:pt x="1140" y="642"/>
                </a:moveTo>
                <a:cubicBezTo>
                  <a:pt x="1137" y="642"/>
                  <a:pt x="1132" y="640"/>
                  <a:pt x="1130" y="644"/>
                </a:cubicBezTo>
                <a:cubicBezTo>
                  <a:pt x="1136" y="646"/>
                  <a:pt x="1137" y="643"/>
                  <a:pt x="1140" y="646"/>
                </a:cubicBezTo>
                <a:cubicBezTo>
                  <a:pt x="1139" y="644"/>
                  <a:pt x="1141" y="644"/>
                  <a:pt x="1140" y="642"/>
                </a:cubicBezTo>
                <a:close/>
                <a:moveTo>
                  <a:pt x="1189" y="665"/>
                </a:moveTo>
                <a:cubicBezTo>
                  <a:pt x="1186" y="665"/>
                  <a:pt x="1184" y="666"/>
                  <a:pt x="1184" y="669"/>
                </a:cubicBezTo>
                <a:cubicBezTo>
                  <a:pt x="1188" y="669"/>
                  <a:pt x="1188" y="667"/>
                  <a:pt x="1189" y="665"/>
                </a:cubicBezTo>
                <a:close/>
                <a:moveTo>
                  <a:pt x="806" y="698"/>
                </a:moveTo>
                <a:cubicBezTo>
                  <a:pt x="810" y="699"/>
                  <a:pt x="813" y="698"/>
                  <a:pt x="815" y="695"/>
                </a:cubicBezTo>
                <a:cubicBezTo>
                  <a:pt x="811" y="695"/>
                  <a:pt x="807" y="695"/>
                  <a:pt x="806" y="698"/>
                </a:cubicBezTo>
                <a:close/>
                <a:moveTo>
                  <a:pt x="975" y="712"/>
                </a:moveTo>
                <a:cubicBezTo>
                  <a:pt x="968" y="716"/>
                  <a:pt x="962" y="709"/>
                  <a:pt x="957" y="715"/>
                </a:cubicBezTo>
                <a:cubicBezTo>
                  <a:pt x="963" y="715"/>
                  <a:pt x="965" y="715"/>
                  <a:pt x="970" y="716"/>
                </a:cubicBezTo>
                <a:cubicBezTo>
                  <a:pt x="972" y="715"/>
                  <a:pt x="974" y="713"/>
                  <a:pt x="975" y="712"/>
                </a:cubicBezTo>
                <a:close/>
                <a:moveTo>
                  <a:pt x="1049" y="723"/>
                </a:moveTo>
                <a:cubicBezTo>
                  <a:pt x="1052" y="725"/>
                  <a:pt x="1052" y="723"/>
                  <a:pt x="1055" y="724"/>
                </a:cubicBezTo>
                <a:cubicBezTo>
                  <a:pt x="1055" y="721"/>
                  <a:pt x="1050" y="720"/>
                  <a:pt x="1049" y="723"/>
                </a:cubicBezTo>
                <a:close/>
                <a:moveTo>
                  <a:pt x="272" y="731"/>
                </a:moveTo>
                <a:cubicBezTo>
                  <a:pt x="287" y="733"/>
                  <a:pt x="309" y="734"/>
                  <a:pt x="329" y="734"/>
                </a:cubicBezTo>
                <a:cubicBezTo>
                  <a:pt x="310" y="727"/>
                  <a:pt x="291" y="733"/>
                  <a:pt x="269" y="728"/>
                </a:cubicBezTo>
                <a:cubicBezTo>
                  <a:pt x="268" y="731"/>
                  <a:pt x="272" y="730"/>
                  <a:pt x="272" y="731"/>
                </a:cubicBezTo>
                <a:close/>
                <a:moveTo>
                  <a:pt x="1058" y="734"/>
                </a:moveTo>
                <a:cubicBezTo>
                  <a:pt x="1058" y="736"/>
                  <a:pt x="1055" y="735"/>
                  <a:pt x="1055" y="736"/>
                </a:cubicBezTo>
                <a:cubicBezTo>
                  <a:pt x="1068" y="737"/>
                  <a:pt x="1066" y="735"/>
                  <a:pt x="1058" y="734"/>
                </a:cubicBezTo>
                <a:close/>
                <a:moveTo>
                  <a:pt x="1079" y="735"/>
                </a:moveTo>
                <a:cubicBezTo>
                  <a:pt x="1077" y="734"/>
                  <a:pt x="1071" y="733"/>
                  <a:pt x="1071" y="736"/>
                </a:cubicBezTo>
                <a:cubicBezTo>
                  <a:pt x="1073" y="736"/>
                  <a:pt x="1078" y="737"/>
                  <a:pt x="1079" y="735"/>
                </a:cubicBezTo>
                <a:close/>
                <a:moveTo>
                  <a:pt x="1072" y="749"/>
                </a:moveTo>
                <a:cubicBezTo>
                  <a:pt x="1082" y="752"/>
                  <a:pt x="1093" y="750"/>
                  <a:pt x="1104" y="752"/>
                </a:cubicBezTo>
                <a:cubicBezTo>
                  <a:pt x="1097" y="747"/>
                  <a:pt x="1080" y="746"/>
                  <a:pt x="1072" y="749"/>
                </a:cubicBezTo>
                <a:close/>
                <a:moveTo>
                  <a:pt x="1057" y="749"/>
                </a:moveTo>
                <a:cubicBezTo>
                  <a:pt x="1061" y="751"/>
                  <a:pt x="1065" y="751"/>
                  <a:pt x="1069" y="749"/>
                </a:cubicBezTo>
                <a:cubicBezTo>
                  <a:pt x="1067" y="748"/>
                  <a:pt x="1059" y="747"/>
                  <a:pt x="1057" y="749"/>
                </a:cubicBezTo>
                <a:close/>
                <a:moveTo>
                  <a:pt x="300" y="756"/>
                </a:moveTo>
                <a:cubicBezTo>
                  <a:pt x="302" y="756"/>
                  <a:pt x="304" y="755"/>
                  <a:pt x="305" y="754"/>
                </a:cubicBezTo>
                <a:cubicBezTo>
                  <a:pt x="303" y="753"/>
                  <a:pt x="303" y="751"/>
                  <a:pt x="300" y="752"/>
                </a:cubicBezTo>
                <a:cubicBezTo>
                  <a:pt x="301" y="753"/>
                  <a:pt x="300" y="755"/>
                  <a:pt x="300" y="756"/>
                </a:cubicBezTo>
                <a:close/>
                <a:moveTo>
                  <a:pt x="962" y="761"/>
                </a:moveTo>
                <a:cubicBezTo>
                  <a:pt x="964" y="765"/>
                  <a:pt x="958" y="763"/>
                  <a:pt x="958" y="766"/>
                </a:cubicBezTo>
                <a:cubicBezTo>
                  <a:pt x="964" y="765"/>
                  <a:pt x="966" y="767"/>
                  <a:pt x="970" y="768"/>
                </a:cubicBezTo>
                <a:cubicBezTo>
                  <a:pt x="970" y="767"/>
                  <a:pt x="971" y="767"/>
                  <a:pt x="971" y="767"/>
                </a:cubicBezTo>
                <a:cubicBezTo>
                  <a:pt x="971" y="762"/>
                  <a:pt x="966" y="762"/>
                  <a:pt x="962" y="761"/>
                </a:cubicBezTo>
                <a:close/>
                <a:moveTo>
                  <a:pt x="1102" y="762"/>
                </a:moveTo>
                <a:cubicBezTo>
                  <a:pt x="1071" y="771"/>
                  <a:pt x="1025" y="763"/>
                  <a:pt x="996" y="768"/>
                </a:cubicBezTo>
                <a:cubicBezTo>
                  <a:pt x="996" y="766"/>
                  <a:pt x="997" y="763"/>
                  <a:pt x="995" y="763"/>
                </a:cubicBezTo>
                <a:cubicBezTo>
                  <a:pt x="991" y="764"/>
                  <a:pt x="985" y="764"/>
                  <a:pt x="982" y="767"/>
                </a:cubicBezTo>
                <a:cubicBezTo>
                  <a:pt x="983" y="763"/>
                  <a:pt x="977" y="763"/>
                  <a:pt x="976" y="766"/>
                </a:cubicBezTo>
                <a:cubicBezTo>
                  <a:pt x="980" y="767"/>
                  <a:pt x="985" y="769"/>
                  <a:pt x="991" y="770"/>
                </a:cubicBezTo>
                <a:cubicBezTo>
                  <a:pt x="998" y="771"/>
                  <a:pt x="1005" y="769"/>
                  <a:pt x="1013" y="769"/>
                </a:cubicBezTo>
                <a:cubicBezTo>
                  <a:pt x="1022" y="770"/>
                  <a:pt x="1030" y="774"/>
                  <a:pt x="1039" y="772"/>
                </a:cubicBezTo>
                <a:cubicBezTo>
                  <a:pt x="1043" y="771"/>
                  <a:pt x="1044" y="772"/>
                  <a:pt x="1047" y="772"/>
                </a:cubicBezTo>
                <a:cubicBezTo>
                  <a:pt x="1049" y="772"/>
                  <a:pt x="1052" y="770"/>
                  <a:pt x="1054" y="769"/>
                </a:cubicBezTo>
                <a:cubicBezTo>
                  <a:pt x="1070" y="767"/>
                  <a:pt x="1090" y="770"/>
                  <a:pt x="1102" y="764"/>
                </a:cubicBezTo>
                <a:cubicBezTo>
                  <a:pt x="1103" y="764"/>
                  <a:pt x="1103" y="762"/>
                  <a:pt x="1102" y="762"/>
                </a:cubicBezTo>
                <a:close/>
                <a:moveTo>
                  <a:pt x="515" y="779"/>
                </a:moveTo>
                <a:cubicBezTo>
                  <a:pt x="514" y="783"/>
                  <a:pt x="510" y="778"/>
                  <a:pt x="509" y="782"/>
                </a:cubicBezTo>
                <a:cubicBezTo>
                  <a:pt x="513" y="783"/>
                  <a:pt x="514" y="784"/>
                  <a:pt x="517" y="783"/>
                </a:cubicBezTo>
                <a:cubicBezTo>
                  <a:pt x="518" y="781"/>
                  <a:pt x="517" y="778"/>
                  <a:pt x="515" y="779"/>
                </a:cubicBezTo>
                <a:close/>
                <a:moveTo>
                  <a:pt x="587" y="785"/>
                </a:moveTo>
                <a:cubicBezTo>
                  <a:pt x="584" y="781"/>
                  <a:pt x="570" y="779"/>
                  <a:pt x="566" y="785"/>
                </a:cubicBezTo>
                <a:cubicBezTo>
                  <a:pt x="570" y="785"/>
                  <a:pt x="571" y="787"/>
                  <a:pt x="574" y="787"/>
                </a:cubicBezTo>
                <a:cubicBezTo>
                  <a:pt x="577" y="783"/>
                  <a:pt x="581" y="785"/>
                  <a:pt x="584" y="787"/>
                </a:cubicBezTo>
                <a:cubicBezTo>
                  <a:pt x="584" y="785"/>
                  <a:pt x="585" y="785"/>
                  <a:pt x="587" y="785"/>
                </a:cubicBezTo>
                <a:close/>
                <a:moveTo>
                  <a:pt x="327" y="795"/>
                </a:moveTo>
                <a:cubicBezTo>
                  <a:pt x="324" y="794"/>
                  <a:pt x="315" y="793"/>
                  <a:pt x="315" y="794"/>
                </a:cubicBezTo>
                <a:cubicBezTo>
                  <a:pt x="315" y="796"/>
                  <a:pt x="324" y="797"/>
                  <a:pt x="327" y="795"/>
                </a:cubicBezTo>
                <a:close/>
                <a:moveTo>
                  <a:pt x="264" y="797"/>
                </a:moveTo>
                <a:cubicBezTo>
                  <a:pt x="267" y="796"/>
                  <a:pt x="268" y="799"/>
                  <a:pt x="271" y="798"/>
                </a:cubicBezTo>
                <a:cubicBezTo>
                  <a:pt x="272" y="795"/>
                  <a:pt x="264" y="796"/>
                  <a:pt x="264" y="797"/>
                </a:cubicBezTo>
                <a:close/>
                <a:moveTo>
                  <a:pt x="1021" y="796"/>
                </a:moveTo>
                <a:cubicBezTo>
                  <a:pt x="1001" y="796"/>
                  <a:pt x="1001" y="796"/>
                  <a:pt x="1001" y="796"/>
                </a:cubicBezTo>
                <a:cubicBezTo>
                  <a:pt x="1004" y="801"/>
                  <a:pt x="1018" y="799"/>
                  <a:pt x="1021" y="796"/>
                </a:cubicBezTo>
                <a:close/>
                <a:moveTo>
                  <a:pt x="308" y="798"/>
                </a:moveTo>
                <a:cubicBezTo>
                  <a:pt x="314" y="804"/>
                  <a:pt x="321" y="800"/>
                  <a:pt x="330" y="801"/>
                </a:cubicBezTo>
                <a:cubicBezTo>
                  <a:pt x="326" y="797"/>
                  <a:pt x="315" y="796"/>
                  <a:pt x="308" y="798"/>
                </a:cubicBezTo>
                <a:close/>
                <a:moveTo>
                  <a:pt x="491" y="802"/>
                </a:moveTo>
                <a:cubicBezTo>
                  <a:pt x="494" y="809"/>
                  <a:pt x="513" y="806"/>
                  <a:pt x="520" y="804"/>
                </a:cubicBezTo>
                <a:cubicBezTo>
                  <a:pt x="508" y="802"/>
                  <a:pt x="501" y="800"/>
                  <a:pt x="491" y="802"/>
                </a:cubicBezTo>
                <a:close/>
                <a:moveTo>
                  <a:pt x="82" y="24"/>
                </a:moveTo>
                <a:cubicBezTo>
                  <a:pt x="83" y="20"/>
                  <a:pt x="88" y="26"/>
                  <a:pt x="89" y="23"/>
                </a:cubicBezTo>
                <a:cubicBezTo>
                  <a:pt x="87" y="22"/>
                  <a:pt x="85" y="21"/>
                  <a:pt x="82" y="21"/>
                </a:cubicBezTo>
                <a:cubicBezTo>
                  <a:pt x="82" y="23"/>
                  <a:pt x="80" y="23"/>
                  <a:pt x="82" y="24"/>
                </a:cubicBezTo>
                <a:close/>
                <a:moveTo>
                  <a:pt x="814" y="94"/>
                </a:moveTo>
                <a:cubicBezTo>
                  <a:pt x="813" y="85"/>
                  <a:pt x="799" y="91"/>
                  <a:pt x="799" y="83"/>
                </a:cubicBezTo>
                <a:cubicBezTo>
                  <a:pt x="793" y="82"/>
                  <a:pt x="792" y="86"/>
                  <a:pt x="790" y="90"/>
                </a:cubicBezTo>
                <a:cubicBezTo>
                  <a:pt x="796" y="90"/>
                  <a:pt x="800" y="92"/>
                  <a:pt x="801" y="95"/>
                </a:cubicBezTo>
                <a:cubicBezTo>
                  <a:pt x="809" y="95"/>
                  <a:pt x="810" y="94"/>
                  <a:pt x="814" y="94"/>
                </a:cubicBezTo>
                <a:close/>
                <a:moveTo>
                  <a:pt x="1168" y="623"/>
                </a:moveTo>
                <a:cubicBezTo>
                  <a:pt x="1173" y="620"/>
                  <a:pt x="1183" y="622"/>
                  <a:pt x="1185" y="616"/>
                </a:cubicBezTo>
                <a:cubicBezTo>
                  <a:pt x="1178" y="616"/>
                  <a:pt x="1174" y="613"/>
                  <a:pt x="1172" y="608"/>
                </a:cubicBezTo>
                <a:cubicBezTo>
                  <a:pt x="1167" y="609"/>
                  <a:pt x="1164" y="608"/>
                  <a:pt x="1160" y="608"/>
                </a:cubicBezTo>
                <a:cubicBezTo>
                  <a:pt x="1162" y="602"/>
                  <a:pt x="1156" y="605"/>
                  <a:pt x="1155" y="603"/>
                </a:cubicBezTo>
                <a:cubicBezTo>
                  <a:pt x="1159" y="599"/>
                  <a:pt x="1152" y="598"/>
                  <a:pt x="1157" y="595"/>
                </a:cubicBezTo>
                <a:cubicBezTo>
                  <a:pt x="1151" y="594"/>
                  <a:pt x="1147" y="593"/>
                  <a:pt x="1147" y="587"/>
                </a:cubicBezTo>
                <a:cubicBezTo>
                  <a:pt x="1163" y="585"/>
                  <a:pt x="1177" y="586"/>
                  <a:pt x="1194" y="585"/>
                </a:cubicBezTo>
                <a:cubicBezTo>
                  <a:pt x="1189" y="581"/>
                  <a:pt x="1178" y="582"/>
                  <a:pt x="1174" y="576"/>
                </a:cubicBezTo>
                <a:cubicBezTo>
                  <a:pt x="1177" y="574"/>
                  <a:pt x="1176" y="573"/>
                  <a:pt x="1177" y="571"/>
                </a:cubicBezTo>
                <a:cubicBezTo>
                  <a:pt x="1162" y="563"/>
                  <a:pt x="1133" y="569"/>
                  <a:pt x="1125" y="554"/>
                </a:cubicBezTo>
                <a:cubicBezTo>
                  <a:pt x="1110" y="550"/>
                  <a:pt x="1093" y="548"/>
                  <a:pt x="1081" y="542"/>
                </a:cubicBezTo>
                <a:cubicBezTo>
                  <a:pt x="1078" y="538"/>
                  <a:pt x="1082" y="538"/>
                  <a:pt x="1083" y="535"/>
                </a:cubicBezTo>
                <a:cubicBezTo>
                  <a:pt x="1080" y="532"/>
                  <a:pt x="1078" y="534"/>
                  <a:pt x="1074" y="532"/>
                </a:cubicBezTo>
                <a:cubicBezTo>
                  <a:pt x="1082" y="524"/>
                  <a:pt x="1092" y="521"/>
                  <a:pt x="1107" y="523"/>
                </a:cubicBezTo>
                <a:cubicBezTo>
                  <a:pt x="1108" y="519"/>
                  <a:pt x="1111" y="523"/>
                  <a:pt x="1112" y="520"/>
                </a:cubicBezTo>
                <a:cubicBezTo>
                  <a:pt x="1108" y="515"/>
                  <a:pt x="1093" y="522"/>
                  <a:pt x="1092" y="513"/>
                </a:cubicBezTo>
                <a:cubicBezTo>
                  <a:pt x="1091" y="509"/>
                  <a:pt x="1100" y="514"/>
                  <a:pt x="1100" y="509"/>
                </a:cubicBezTo>
                <a:cubicBezTo>
                  <a:pt x="1093" y="506"/>
                  <a:pt x="1086" y="509"/>
                  <a:pt x="1081" y="509"/>
                </a:cubicBezTo>
                <a:cubicBezTo>
                  <a:pt x="1079" y="508"/>
                  <a:pt x="1079" y="505"/>
                  <a:pt x="1077" y="505"/>
                </a:cubicBezTo>
                <a:cubicBezTo>
                  <a:pt x="1072" y="503"/>
                  <a:pt x="1067" y="506"/>
                  <a:pt x="1061" y="505"/>
                </a:cubicBezTo>
                <a:cubicBezTo>
                  <a:pt x="1061" y="503"/>
                  <a:pt x="1060" y="502"/>
                  <a:pt x="1060" y="501"/>
                </a:cubicBezTo>
                <a:cubicBezTo>
                  <a:pt x="1069" y="489"/>
                  <a:pt x="1089" y="496"/>
                  <a:pt x="1103" y="486"/>
                </a:cubicBezTo>
                <a:cubicBezTo>
                  <a:pt x="1106" y="487"/>
                  <a:pt x="1105" y="491"/>
                  <a:pt x="1108" y="491"/>
                </a:cubicBezTo>
                <a:cubicBezTo>
                  <a:pt x="1108" y="488"/>
                  <a:pt x="1109" y="486"/>
                  <a:pt x="1111" y="485"/>
                </a:cubicBezTo>
                <a:cubicBezTo>
                  <a:pt x="1123" y="486"/>
                  <a:pt x="1133" y="485"/>
                  <a:pt x="1140" y="480"/>
                </a:cubicBezTo>
                <a:cubicBezTo>
                  <a:pt x="1138" y="479"/>
                  <a:pt x="1135" y="479"/>
                  <a:pt x="1135" y="477"/>
                </a:cubicBezTo>
                <a:cubicBezTo>
                  <a:pt x="1141" y="474"/>
                  <a:pt x="1147" y="475"/>
                  <a:pt x="1154" y="472"/>
                </a:cubicBezTo>
                <a:cubicBezTo>
                  <a:pt x="1151" y="470"/>
                  <a:pt x="1147" y="469"/>
                  <a:pt x="1144" y="466"/>
                </a:cubicBezTo>
                <a:cubicBezTo>
                  <a:pt x="1147" y="462"/>
                  <a:pt x="1151" y="457"/>
                  <a:pt x="1157" y="460"/>
                </a:cubicBezTo>
                <a:cubicBezTo>
                  <a:pt x="1158" y="457"/>
                  <a:pt x="1160" y="456"/>
                  <a:pt x="1162" y="454"/>
                </a:cubicBezTo>
                <a:cubicBezTo>
                  <a:pt x="1160" y="454"/>
                  <a:pt x="1158" y="454"/>
                  <a:pt x="1158" y="451"/>
                </a:cubicBezTo>
                <a:cubicBezTo>
                  <a:pt x="1164" y="452"/>
                  <a:pt x="1157" y="445"/>
                  <a:pt x="1162" y="445"/>
                </a:cubicBezTo>
                <a:cubicBezTo>
                  <a:pt x="1157" y="443"/>
                  <a:pt x="1150" y="443"/>
                  <a:pt x="1146" y="439"/>
                </a:cubicBezTo>
                <a:cubicBezTo>
                  <a:pt x="1146" y="436"/>
                  <a:pt x="1154" y="441"/>
                  <a:pt x="1153" y="436"/>
                </a:cubicBezTo>
                <a:cubicBezTo>
                  <a:pt x="1152" y="434"/>
                  <a:pt x="1145" y="436"/>
                  <a:pt x="1144" y="433"/>
                </a:cubicBezTo>
                <a:cubicBezTo>
                  <a:pt x="1147" y="430"/>
                  <a:pt x="1149" y="427"/>
                  <a:pt x="1154" y="427"/>
                </a:cubicBezTo>
                <a:cubicBezTo>
                  <a:pt x="1154" y="424"/>
                  <a:pt x="1155" y="422"/>
                  <a:pt x="1157" y="422"/>
                </a:cubicBezTo>
                <a:cubicBezTo>
                  <a:pt x="1160" y="423"/>
                  <a:pt x="1164" y="420"/>
                  <a:pt x="1169" y="421"/>
                </a:cubicBezTo>
                <a:cubicBezTo>
                  <a:pt x="1172" y="413"/>
                  <a:pt x="1179" y="405"/>
                  <a:pt x="1178" y="397"/>
                </a:cubicBezTo>
                <a:cubicBezTo>
                  <a:pt x="1181" y="397"/>
                  <a:pt x="1182" y="396"/>
                  <a:pt x="1185" y="396"/>
                </a:cubicBezTo>
                <a:cubicBezTo>
                  <a:pt x="1187" y="388"/>
                  <a:pt x="1193" y="384"/>
                  <a:pt x="1193" y="376"/>
                </a:cubicBezTo>
                <a:cubicBezTo>
                  <a:pt x="1192" y="365"/>
                  <a:pt x="1178" y="360"/>
                  <a:pt x="1177" y="349"/>
                </a:cubicBezTo>
                <a:cubicBezTo>
                  <a:pt x="1176" y="329"/>
                  <a:pt x="1175" y="308"/>
                  <a:pt x="1167" y="288"/>
                </a:cubicBezTo>
                <a:cubicBezTo>
                  <a:pt x="1164" y="289"/>
                  <a:pt x="1163" y="287"/>
                  <a:pt x="1162" y="286"/>
                </a:cubicBezTo>
                <a:cubicBezTo>
                  <a:pt x="1161" y="280"/>
                  <a:pt x="1158" y="269"/>
                  <a:pt x="1165" y="264"/>
                </a:cubicBezTo>
                <a:cubicBezTo>
                  <a:pt x="1164" y="264"/>
                  <a:pt x="1163" y="262"/>
                  <a:pt x="1163" y="260"/>
                </a:cubicBezTo>
                <a:cubicBezTo>
                  <a:pt x="1147" y="256"/>
                  <a:pt x="1142" y="244"/>
                  <a:pt x="1138" y="231"/>
                </a:cubicBezTo>
                <a:cubicBezTo>
                  <a:pt x="1135" y="230"/>
                  <a:pt x="1130" y="230"/>
                  <a:pt x="1128" y="227"/>
                </a:cubicBezTo>
                <a:cubicBezTo>
                  <a:pt x="1128" y="225"/>
                  <a:pt x="1132" y="226"/>
                  <a:pt x="1132" y="225"/>
                </a:cubicBezTo>
                <a:cubicBezTo>
                  <a:pt x="1130" y="222"/>
                  <a:pt x="1126" y="222"/>
                  <a:pt x="1124" y="220"/>
                </a:cubicBezTo>
                <a:cubicBezTo>
                  <a:pt x="1126" y="218"/>
                  <a:pt x="1123" y="217"/>
                  <a:pt x="1123" y="214"/>
                </a:cubicBezTo>
                <a:cubicBezTo>
                  <a:pt x="1125" y="213"/>
                  <a:pt x="1127" y="212"/>
                  <a:pt x="1128" y="210"/>
                </a:cubicBezTo>
                <a:cubicBezTo>
                  <a:pt x="1124" y="204"/>
                  <a:pt x="1117" y="201"/>
                  <a:pt x="1111" y="197"/>
                </a:cubicBezTo>
                <a:cubicBezTo>
                  <a:pt x="1116" y="193"/>
                  <a:pt x="1121" y="193"/>
                  <a:pt x="1130" y="193"/>
                </a:cubicBezTo>
                <a:cubicBezTo>
                  <a:pt x="1129" y="188"/>
                  <a:pt x="1122" y="189"/>
                  <a:pt x="1120" y="185"/>
                </a:cubicBezTo>
                <a:cubicBezTo>
                  <a:pt x="1119" y="181"/>
                  <a:pt x="1123" y="183"/>
                  <a:pt x="1124" y="181"/>
                </a:cubicBezTo>
                <a:cubicBezTo>
                  <a:pt x="1122" y="177"/>
                  <a:pt x="1117" y="182"/>
                  <a:pt x="1116" y="178"/>
                </a:cubicBezTo>
                <a:cubicBezTo>
                  <a:pt x="1118" y="175"/>
                  <a:pt x="1125" y="176"/>
                  <a:pt x="1128" y="173"/>
                </a:cubicBezTo>
                <a:cubicBezTo>
                  <a:pt x="1126" y="167"/>
                  <a:pt x="1117" y="169"/>
                  <a:pt x="1117" y="163"/>
                </a:cubicBezTo>
                <a:cubicBezTo>
                  <a:pt x="1111" y="163"/>
                  <a:pt x="1106" y="164"/>
                  <a:pt x="1101" y="161"/>
                </a:cubicBezTo>
                <a:cubicBezTo>
                  <a:pt x="1107" y="157"/>
                  <a:pt x="1111" y="150"/>
                  <a:pt x="1118" y="147"/>
                </a:cubicBezTo>
                <a:cubicBezTo>
                  <a:pt x="1113" y="143"/>
                  <a:pt x="1103" y="146"/>
                  <a:pt x="1097" y="142"/>
                </a:cubicBezTo>
                <a:cubicBezTo>
                  <a:pt x="1099" y="142"/>
                  <a:pt x="1098" y="139"/>
                  <a:pt x="1098" y="138"/>
                </a:cubicBezTo>
                <a:cubicBezTo>
                  <a:pt x="1103" y="136"/>
                  <a:pt x="1106" y="135"/>
                  <a:pt x="1109" y="133"/>
                </a:cubicBezTo>
                <a:cubicBezTo>
                  <a:pt x="1110" y="135"/>
                  <a:pt x="1114" y="135"/>
                  <a:pt x="1115" y="133"/>
                </a:cubicBezTo>
                <a:cubicBezTo>
                  <a:pt x="1125" y="142"/>
                  <a:pt x="1130" y="130"/>
                  <a:pt x="1140" y="130"/>
                </a:cubicBezTo>
                <a:cubicBezTo>
                  <a:pt x="1140" y="128"/>
                  <a:pt x="1138" y="127"/>
                  <a:pt x="1139" y="125"/>
                </a:cubicBezTo>
                <a:cubicBezTo>
                  <a:pt x="1132" y="123"/>
                  <a:pt x="1125" y="127"/>
                  <a:pt x="1120" y="125"/>
                </a:cubicBezTo>
                <a:cubicBezTo>
                  <a:pt x="1122" y="124"/>
                  <a:pt x="1120" y="123"/>
                  <a:pt x="1120" y="122"/>
                </a:cubicBezTo>
                <a:cubicBezTo>
                  <a:pt x="1122" y="120"/>
                  <a:pt x="1126" y="122"/>
                  <a:pt x="1128" y="120"/>
                </a:cubicBezTo>
                <a:cubicBezTo>
                  <a:pt x="1135" y="105"/>
                  <a:pt x="1116" y="105"/>
                  <a:pt x="1113" y="98"/>
                </a:cubicBezTo>
                <a:cubicBezTo>
                  <a:pt x="1120" y="99"/>
                  <a:pt x="1121" y="94"/>
                  <a:pt x="1126" y="92"/>
                </a:cubicBezTo>
                <a:cubicBezTo>
                  <a:pt x="1112" y="86"/>
                  <a:pt x="1090" y="86"/>
                  <a:pt x="1076" y="81"/>
                </a:cubicBezTo>
                <a:cubicBezTo>
                  <a:pt x="1066" y="78"/>
                  <a:pt x="1051" y="77"/>
                  <a:pt x="1039" y="75"/>
                </a:cubicBezTo>
                <a:cubicBezTo>
                  <a:pt x="1032" y="73"/>
                  <a:pt x="1018" y="60"/>
                  <a:pt x="1013" y="71"/>
                </a:cubicBezTo>
                <a:cubicBezTo>
                  <a:pt x="1014" y="73"/>
                  <a:pt x="1018" y="72"/>
                  <a:pt x="1020" y="74"/>
                </a:cubicBezTo>
                <a:cubicBezTo>
                  <a:pt x="1009" y="74"/>
                  <a:pt x="989" y="82"/>
                  <a:pt x="984" y="71"/>
                </a:cubicBezTo>
                <a:cubicBezTo>
                  <a:pt x="981" y="71"/>
                  <a:pt x="979" y="70"/>
                  <a:pt x="976" y="69"/>
                </a:cubicBezTo>
                <a:cubicBezTo>
                  <a:pt x="969" y="85"/>
                  <a:pt x="938" y="78"/>
                  <a:pt x="919" y="81"/>
                </a:cubicBezTo>
                <a:cubicBezTo>
                  <a:pt x="919" y="84"/>
                  <a:pt x="919" y="85"/>
                  <a:pt x="916" y="85"/>
                </a:cubicBezTo>
                <a:cubicBezTo>
                  <a:pt x="912" y="83"/>
                  <a:pt x="908" y="83"/>
                  <a:pt x="904" y="84"/>
                </a:cubicBezTo>
                <a:cubicBezTo>
                  <a:pt x="906" y="78"/>
                  <a:pt x="898" y="76"/>
                  <a:pt x="894" y="78"/>
                </a:cubicBezTo>
                <a:cubicBezTo>
                  <a:pt x="897" y="79"/>
                  <a:pt x="900" y="82"/>
                  <a:pt x="898" y="84"/>
                </a:cubicBezTo>
                <a:cubicBezTo>
                  <a:pt x="886" y="85"/>
                  <a:pt x="869" y="82"/>
                  <a:pt x="860" y="90"/>
                </a:cubicBezTo>
                <a:cubicBezTo>
                  <a:pt x="865" y="94"/>
                  <a:pt x="876" y="92"/>
                  <a:pt x="879" y="98"/>
                </a:cubicBezTo>
                <a:cubicBezTo>
                  <a:pt x="870" y="99"/>
                  <a:pt x="858" y="93"/>
                  <a:pt x="853" y="98"/>
                </a:cubicBezTo>
                <a:cubicBezTo>
                  <a:pt x="848" y="95"/>
                  <a:pt x="846" y="90"/>
                  <a:pt x="845" y="83"/>
                </a:cubicBezTo>
                <a:cubicBezTo>
                  <a:pt x="836" y="82"/>
                  <a:pt x="828" y="83"/>
                  <a:pt x="821" y="85"/>
                </a:cubicBezTo>
                <a:cubicBezTo>
                  <a:pt x="824" y="85"/>
                  <a:pt x="826" y="87"/>
                  <a:pt x="827" y="89"/>
                </a:cubicBezTo>
                <a:cubicBezTo>
                  <a:pt x="819" y="91"/>
                  <a:pt x="816" y="96"/>
                  <a:pt x="811" y="101"/>
                </a:cubicBezTo>
                <a:cubicBezTo>
                  <a:pt x="806" y="101"/>
                  <a:pt x="804" y="98"/>
                  <a:pt x="801" y="95"/>
                </a:cubicBezTo>
                <a:cubicBezTo>
                  <a:pt x="797" y="98"/>
                  <a:pt x="795" y="92"/>
                  <a:pt x="790" y="95"/>
                </a:cubicBezTo>
                <a:cubicBezTo>
                  <a:pt x="789" y="93"/>
                  <a:pt x="789" y="91"/>
                  <a:pt x="788" y="89"/>
                </a:cubicBezTo>
                <a:cubicBezTo>
                  <a:pt x="781" y="89"/>
                  <a:pt x="778" y="93"/>
                  <a:pt x="776" y="98"/>
                </a:cubicBezTo>
                <a:cubicBezTo>
                  <a:pt x="777" y="103"/>
                  <a:pt x="784" y="97"/>
                  <a:pt x="786" y="102"/>
                </a:cubicBezTo>
                <a:cubicBezTo>
                  <a:pt x="782" y="102"/>
                  <a:pt x="782" y="105"/>
                  <a:pt x="782" y="108"/>
                </a:cubicBezTo>
                <a:cubicBezTo>
                  <a:pt x="791" y="109"/>
                  <a:pt x="800" y="110"/>
                  <a:pt x="803" y="116"/>
                </a:cubicBezTo>
                <a:cubicBezTo>
                  <a:pt x="799" y="120"/>
                  <a:pt x="794" y="123"/>
                  <a:pt x="792" y="129"/>
                </a:cubicBezTo>
                <a:cubicBezTo>
                  <a:pt x="788" y="130"/>
                  <a:pt x="787" y="128"/>
                  <a:pt x="788" y="124"/>
                </a:cubicBezTo>
                <a:cubicBezTo>
                  <a:pt x="783" y="121"/>
                  <a:pt x="772" y="119"/>
                  <a:pt x="771" y="127"/>
                </a:cubicBezTo>
                <a:cubicBezTo>
                  <a:pt x="771" y="128"/>
                  <a:pt x="772" y="128"/>
                  <a:pt x="772" y="129"/>
                </a:cubicBezTo>
                <a:cubicBezTo>
                  <a:pt x="776" y="131"/>
                  <a:pt x="781" y="132"/>
                  <a:pt x="786" y="130"/>
                </a:cubicBezTo>
                <a:cubicBezTo>
                  <a:pt x="786" y="133"/>
                  <a:pt x="788" y="133"/>
                  <a:pt x="788" y="136"/>
                </a:cubicBezTo>
                <a:cubicBezTo>
                  <a:pt x="786" y="136"/>
                  <a:pt x="786" y="137"/>
                  <a:pt x="786" y="139"/>
                </a:cubicBezTo>
                <a:cubicBezTo>
                  <a:pt x="791" y="146"/>
                  <a:pt x="811" y="140"/>
                  <a:pt x="821" y="143"/>
                </a:cubicBezTo>
                <a:cubicBezTo>
                  <a:pt x="819" y="145"/>
                  <a:pt x="815" y="144"/>
                  <a:pt x="815" y="147"/>
                </a:cubicBezTo>
                <a:cubicBezTo>
                  <a:pt x="815" y="150"/>
                  <a:pt x="819" y="150"/>
                  <a:pt x="819" y="153"/>
                </a:cubicBezTo>
                <a:cubicBezTo>
                  <a:pt x="805" y="153"/>
                  <a:pt x="792" y="155"/>
                  <a:pt x="782" y="147"/>
                </a:cubicBezTo>
                <a:cubicBezTo>
                  <a:pt x="780" y="150"/>
                  <a:pt x="773" y="150"/>
                  <a:pt x="769" y="154"/>
                </a:cubicBezTo>
                <a:cubicBezTo>
                  <a:pt x="778" y="152"/>
                  <a:pt x="783" y="162"/>
                  <a:pt x="786" y="156"/>
                </a:cubicBezTo>
                <a:cubicBezTo>
                  <a:pt x="794" y="157"/>
                  <a:pt x="802" y="160"/>
                  <a:pt x="808" y="156"/>
                </a:cubicBezTo>
                <a:cubicBezTo>
                  <a:pt x="817" y="165"/>
                  <a:pt x="832" y="154"/>
                  <a:pt x="841" y="165"/>
                </a:cubicBezTo>
                <a:cubicBezTo>
                  <a:pt x="840" y="167"/>
                  <a:pt x="838" y="167"/>
                  <a:pt x="837" y="168"/>
                </a:cubicBezTo>
                <a:cubicBezTo>
                  <a:pt x="839" y="168"/>
                  <a:pt x="843" y="172"/>
                  <a:pt x="840" y="174"/>
                </a:cubicBezTo>
                <a:cubicBezTo>
                  <a:pt x="838" y="170"/>
                  <a:pt x="830" y="170"/>
                  <a:pt x="829" y="173"/>
                </a:cubicBezTo>
                <a:cubicBezTo>
                  <a:pt x="832" y="174"/>
                  <a:pt x="834" y="175"/>
                  <a:pt x="834" y="177"/>
                </a:cubicBezTo>
                <a:cubicBezTo>
                  <a:pt x="828" y="175"/>
                  <a:pt x="820" y="181"/>
                  <a:pt x="818" y="174"/>
                </a:cubicBezTo>
                <a:cubicBezTo>
                  <a:pt x="815" y="174"/>
                  <a:pt x="813" y="176"/>
                  <a:pt x="811" y="175"/>
                </a:cubicBezTo>
                <a:cubicBezTo>
                  <a:pt x="808" y="174"/>
                  <a:pt x="813" y="170"/>
                  <a:pt x="809" y="170"/>
                </a:cubicBezTo>
                <a:cubicBezTo>
                  <a:pt x="806" y="171"/>
                  <a:pt x="811" y="175"/>
                  <a:pt x="809" y="176"/>
                </a:cubicBezTo>
                <a:cubicBezTo>
                  <a:pt x="804" y="174"/>
                  <a:pt x="800" y="177"/>
                  <a:pt x="796" y="178"/>
                </a:cubicBezTo>
                <a:cubicBezTo>
                  <a:pt x="794" y="178"/>
                  <a:pt x="795" y="174"/>
                  <a:pt x="792" y="175"/>
                </a:cubicBezTo>
                <a:cubicBezTo>
                  <a:pt x="789" y="177"/>
                  <a:pt x="784" y="177"/>
                  <a:pt x="779" y="176"/>
                </a:cubicBezTo>
                <a:cubicBezTo>
                  <a:pt x="781" y="175"/>
                  <a:pt x="784" y="175"/>
                  <a:pt x="785" y="174"/>
                </a:cubicBezTo>
                <a:cubicBezTo>
                  <a:pt x="768" y="171"/>
                  <a:pt x="751" y="176"/>
                  <a:pt x="740" y="172"/>
                </a:cubicBezTo>
                <a:cubicBezTo>
                  <a:pt x="740" y="173"/>
                  <a:pt x="740" y="174"/>
                  <a:pt x="739" y="175"/>
                </a:cubicBezTo>
                <a:cubicBezTo>
                  <a:pt x="731" y="174"/>
                  <a:pt x="722" y="177"/>
                  <a:pt x="715" y="175"/>
                </a:cubicBezTo>
                <a:cubicBezTo>
                  <a:pt x="716" y="172"/>
                  <a:pt x="716" y="172"/>
                  <a:pt x="715" y="169"/>
                </a:cubicBezTo>
                <a:cubicBezTo>
                  <a:pt x="713" y="168"/>
                  <a:pt x="711" y="168"/>
                  <a:pt x="708" y="168"/>
                </a:cubicBezTo>
                <a:cubicBezTo>
                  <a:pt x="706" y="170"/>
                  <a:pt x="705" y="173"/>
                  <a:pt x="702" y="173"/>
                </a:cubicBezTo>
                <a:cubicBezTo>
                  <a:pt x="697" y="172"/>
                  <a:pt x="694" y="169"/>
                  <a:pt x="687" y="169"/>
                </a:cubicBezTo>
                <a:cubicBezTo>
                  <a:pt x="685" y="168"/>
                  <a:pt x="690" y="165"/>
                  <a:pt x="686" y="165"/>
                </a:cubicBezTo>
                <a:cubicBezTo>
                  <a:pt x="680" y="164"/>
                  <a:pt x="682" y="172"/>
                  <a:pt x="676" y="171"/>
                </a:cubicBezTo>
                <a:cubicBezTo>
                  <a:pt x="676" y="169"/>
                  <a:pt x="679" y="170"/>
                  <a:pt x="679" y="168"/>
                </a:cubicBezTo>
                <a:cubicBezTo>
                  <a:pt x="671" y="169"/>
                  <a:pt x="655" y="162"/>
                  <a:pt x="644" y="168"/>
                </a:cubicBezTo>
                <a:cubicBezTo>
                  <a:pt x="644" y="164"/>
                  <a:pt x="637" y="165"/>
                  <a:pt x="638" y="160"/>
                </a:cubicBezTo>
                <a:cubicBezTo>
                  <a:pt x="634" y="161"/>
                  <a:pt x="632" y="160"/>
                  <a:pt x="630" y="161"/>
                </a:cubicBezTo>
                <a:cubicBezTo>
                  <a:pt x="629" y="163"/>
                  <a:pt x="633" y="164"/>
                  <a:pt x="630" y="164"/>
                </a:cubicBezTo>
                <a:cubicBezTo>
                  <a:pt x="623" y="167"/>
                  <a:pt x="616" y="163"/>
                  <a:pt x="611" y="161"/>
                </a:cubicBezTo>
                <a:cubicBezTo>
                  <a:pt x="609" y="168"/>
                  <a:pt x="596" y="164"/>
                  <a:pt x="594" y="160"/>
                </a:cubicBezTo>
                <a:cubicBezTo>
                  <a:pt x="591" y="161"/>
                  <a:pt x="590" y="162"/>
                  <a:pt x="586" y="162"/>
                </a:cubicBezTo>
                <a:cubicBezTo>
                  <a:pt x="586" y="157"/>
                  <a:pt x="579" y="159"/>
                  <a:pt x="573" y="162"/>
                </a:cubicBezTo>
                <a:cubicBezTo>
                  <a:pt x="571" y="158"/>
                  <a:pt x="564" y="154"/>
                  <a:pt x="561" y="159"/>
                </a:cubicBezTo>
                <a:cubicBezTo>
                  <a:pt x="561" y="161"/>
                  <a:pt x="565" y="159"/>
                  <a:pt x="564" y="162"/>
                </a:cubicBezTo>
                <a:cubicBezTo>
                  <a:pt x="558" y="163"/>
                  <a:pt x="542" y="162"/>
                  <a:pt x="547" y="155"/>
                </a:cubicBezTo>
                <a:cubicBezTo>
                  <a:pt x="541" y="154"/>
                  <a:pt x="540" y="148"/>
                  <a:pt x="533" y="149"/>
                </a:cubicBezTo>
                <a:cubicBezTo>
                  <a:pt x="534" y="152"/>
                  <a:pt x="531" y="151"/>
                  <a:pt x="532" y="154"/>
                </a:cubicBezTo>
                <a:cubicBezTo>
                  <a:pt x="535" y="156"/>
                  <a:pt x="538" y="158"/>
                  <a:pt x="539" y="161"/>
                </a:cubicBezTo>
                <a:cubicBezTo>
                  <a:pt x="535" y="161"/>
                  <a:pt x="525" y="161"/>
                  <a:pt x="522" y="158"/>
                </a:cubicBezTo>
                <a:cubicBezTo>
                  <a:pt x="523" y="156"/>
                  <a:pt x="526" y="156"/>
                  <a:pt x="526" y="152"/>
                </a:cubicBezTo>
                <a:cubicBezTo>
                  <a:pt x="519" y="153"/>
                  <a:pt x="518" y="150"/>
                  <a:pt x="517" y="146"/>
                </a:cubicBezTo>
                <a:cubicBezTo>
                  <a:pt x="515" y="146"/>
                  <a:pt x="511" y="145"/>
                  <a:pt x="511" y="147"/>
                </a:cubicBezTo>
                <a:cubicBezTo>
                  <a:pt x="515" y="148"/>
                  <a:pt x="513" y="151"/>
                  <a:pt x="516" y="152"/>
                </a:cubicBezTo>
                <a:cubicBezTo>
                  <a:pt x="510" y="154"/>
                  <a:pt x="500" y="150"/>
                  <a:pt x="491" y="151"/>
                </a:cubicBezTo>
                <a:cubicBezTo>
                  <a:pt x="489" y="153"/>
                  <a:pt x="491" y="158"/>
                  <a:pt x="490" y="159"/>
                </a:cubicBezTo>
                <a:cubicBezTo>
                  <a:pt x="483" y="158"/>
                  <a:pt x="489" y="148"/>
                  <a:pt x="482" y="147"/>
                </a:cubicBezTo>
                <a:cubicBezTo>
                  <a:pt x="482" y="154"/>
                  <a:pt x="476" y="146"/>
                  <a:pt x="472" y="150"/>
                </a:cubicBezTo>
                <a:cubicBezTo>
                  <a:pt x="472" y="155"/>
                  <a:pt x="482" y="151"/>
                  <a:pt x="481" y="158"/>
                </a:cubicBezTo>
                <a:cubicBezTo>
                  <a:pt x="475" y="156"/>
                  <a:pt x="474" y="159"/>
                  <a:pt x="469" y="159"/>
                </a:cubicBezTo>
                <a:cubicBezTo>
                  <a:pt x="469" y="151"/>
                  <a:pt x="460" y="147"/>
                  <a:pt x="451" y="149"/>
                </a:cubicBezTo>
                <a:cubicBezTo>
                  <a:pt x="450" y="152"/>
                  <a:pt x="454" y="150"/>
                  <a:pt x="454" y="152"/>
                </a:cubicBezTo>
                <a:cubicBezTo>
                  <a:pt x="450" y="151"/>
                  <a:pt x="451" y="154"/>
                  <a:pt x="448" y="154"/>
                </a:cubicBezTo>
                <a:cubicBezTo>
                  <a:pt x="446" y="144"/>
                  <a:pt x="432" y="148"/>
                  <a:pt x="425" y="145"/>
                </a:cubicBezTo>
                <a:cubicBezTo>
                  <a:pt x="413" y="148"/>
                  <a:pt x="404" y="147"/>
                  <a:pt x="392" y="144"/>
                </a:cubicBezTo>
                <a:cubicBezTo>
                  <a:pt x="395" y="144"/>
                  <a:pt x="398" y="144"/>
                  <a:pt x="400" y="142"/>
                </a:cubicBezTo>
                <a:cubicBezTo>
                  <a:pt x="395" y="143"/>
                  <a:pt x="391" y="142"/>
                  <a:pt x="388" y="141"/>
                </a:cubicBezTo>
                <a:cubicBezTo>
                  <a:pt x="387" y="143"/>
                  <a:pt x="387" y="145"/>
                  <a:pt x="386" y="146"/>
                </a:cubicBezTo>
                <a:cubicBezTo>
                  <a:pt x="381" y="144"/>
                  <a:pt x="378" y="147"/>
                  <a:pt x="374" y="144"/>
                </a:cubicBezTo>
                <a:cubicBezTo>
                  <a:pt x="375" y="142"/>
                  <a:pt x="381" y="144"/>
                  <a:pt x="380" y="139"/>
                </a:cubicBezTo>
                <a:cubicBezTo>
                  <a:pt x="374" y="140"/>
                  <a:pt x="372" y="137"/>
                  <a:pt x="367" y="141"/>
                </a:cubicBezTo>
                <a:cubicBezTo>
                  <a:pt x="365" y="141"/>
                  <a:pt x="365" y="138"/>
                  <a:pt x="363" y="139"/>
                </a:cubicBezTo>
                <a:cubicBezTo>
                  <a:pt x="351" y="141"/>
                  <a:pt x="342" y="133"/>
                  <a:pt x="330" y="139"/>
                </a:cubicBezTo>
                <a:cubicBezTo>
                  <a:pt x="327" y="135"/>
                  <a:pt x="318" y="139"/>
                  <a:pt x="312" y="136"/>
                </a:cubicBezTo>
                <a:cubicBezTo>
                  <a:pt x="313" y="142"/>
                  <a:pt x="312" y="142"/>
                  <a:pt x="310" y="146"/>
                </a:cubicBezTo>
                <a:cubicBezTo>
                  <a:pt x="314" y="148"/>
                  <a:pt x="310" y="151"/>
                  <a:pt x="312" y="152"/>
                </a:cubicBezTo>
                <a:cubicBezTo>
                  <a:pt x="312" y="149"/>
                  <a:pt x="316" y="155"/>
                  <a:pt x="316" y="151"/>
                </a:cubicBezTo>
                <a:cubicBezTo>
                  <a:pt x="314" y="150"/>
                  <a:pt x="318" y="148"/>
                  <a:pt x="320" y="147"/>
                </a:cubicBezTo>
                <a:cubicBezTo>
                  <a:pt x="319" y="145"/>
                  <a:pt x="316" y="145"/>
                  <a:pt x="316" y="142"/>
                </a:cubicBezTo>
                <a:cubicBezTo>
                  <a:pt x="319" y="138"/>
                  <a:pt x="326" y="138"/>
                  <a:pt x="330" y="141"/>
                </a:cubicBezTo>
                <a:cubicBezTo>
                  <a:pt x="329" y="144"/>
                  <a:pt x="326" y="144"/>
                  <a:pt x="324" y="145"/>
                </a:cubicBezTo>
                <a:cubicBezTo>
                  <a:pt x="326" y="148"/>
                  <a:pt x="325" y="148"/>
                  <a:pt x="325" y="152"/>
                </a:cubicBezTo>
                <a:cubicBezTo>
                  <a:pt x="327" y="154"/>
                  <a:pt x="330" y="153"/>
                  <a:pt x="330" y="156"/>
                </a:cubicBezTo>
                <a:cubicBezTo>
                  <a:pt x="318" y="160"/>
                  <a:pt x="303" y="165"/>
                  <a:pt x="289" y="161"/>
                </a:cubicBezTo>
                <a:cubicBezTo>
                  <a:pt x="288" y="168"/>
                  <a:pt x="278" y="160"/>
                  <a:pt x="275" y="164"/>
                </a:cubicBezTo>
                <a:cubicBezTo>
                  <a:pt x="274" y="167"/>
                  <a:pt x="278" y="165"/>
                  <a:pt x="277" y="168"/>
                </a:cubicBezTo>
                <a:cubicBezTo>
                  <a:pt x="259" y="177"/>
                  <a:pt x="241" y="166"/>
                  <a:pt x="221" y="169"/>
                </a:cubicBezTo>
                <a:cubicBezTo>
                  <a:pt x="223" y="169"/>
                  <a:pt x="222" y="171"/>
                  <a:pt x="222" y="172"/>
                </a:cubicBezTo>
                <a:cubicBezTo>
                  <a:pt x="218" y="174"/>
                  <a:pt x="215" y="174"/>
                  <a:pt x="209" y="174"/>
                </a:cubicBezTo>
                <a:cubicBezTo>
                  <a:pt x="208" y="181"/>
                  <a:pt x="202" y="184"/>
                  <a:pt x="196" y="184"/>
                </a:cubicBezTo>
                <a:cubicBezTo>
                  <a:pt x="197" y="185"/>
                  <a:pt x="193" y="189"/>
                  <a:pt x="190" y="189"/>
                </a:cubicBezTo>
                <a:cubicBezTo>
                  <a:pt x="188" y="186"/>
                  <a:pt x="183" y="185"/>
                  <a:pt x="182" y="179"/>
                </a:cubicBezTo>
                <a:cubicBezTo>
                  <a:pt x="184" y="178"/>
                  <a:pt x="186" y="182"/>
                  <a:pt x="186" y="178"/>
                </a:cubicBezTo>
                <a:cubicBezTo>
                  <a:pt x="186" y="176"/>
                  <a:pt x="183" y="175"/>
                  <a:pt x="179" y="175"/>
                </a:cubicBezTo>
                <a:cubicBezTo>
                  <a:pt x="178" y="178"/>
                  <a:pt x="183" y="175"/>
                  <a:pt x="182" y="178"/>
                </a:cubicBezTo>
                <a:cubicBezTo>
                  <a:pt x="179" y="177"/>
                  <a:pt x="178" y="178"/>
                  <a:pt x="176" y="176"/>
                </a:cubicBezTo>
                <a:cubicBezTo>
                  <a:pt x="176" y="175"/>
                  <a:pt x="178" y="176"/>
                  <a:pt x="178" y="175"/>
                </a:cubicBezTo>
                <a:cubicBezTo>
                  <a:pt x="175" y="174"/>
                  <a:pt x="171" y="171"/>
                  <a:pt x="168" y="174"/>
                </a:cubicBezTo>
                <a:cubicBezTo>
                  <a:pt x="172" y="174"/>
                  <a:pt x="173" y="177"/>
                  <a:pt x="174" y="180"/>
                </a:cubicBezTo>
                <a:cubicBezTo>
                  <a:pt x="168" y="183"/>
                  <a:pt x="160" y="177"/>
                  <a:pt x="156" y="183"/>
                </a:cubicBezTo>
                <a:cubicBezTo>
                  <a:pt x="162" y="182"/>
                  <a:pt x="160" y="188"/>
                  <a:pt x="165" y="188"/>
                </a:cubicBezTo>
                <a:cubicBezTo>
                  <a:pt x="165" y="185"/>
                  <a:pt x="165" y="183"/>
                  <a:pt x="167" y="183"/>
                </a:cubicBezTo>
                <a:cubicBezTo>
                  <a:pt x="170" y="182"/>
                  <a:pt x="169" y="185"/>
                  <a:pt x="172" y="185"/>
                </a:cubicBezTo>
                <a:cubicBezTo>
                  <a:pt x="175" y="183"/>
                  <a:pt x="173" y="177"/>
                  <a:pt x="178" y="180"/>
                </a:cubicBezTo>
                <a:cubicBezTo>
                  <a:pt x="178" y="185"/>
                  <a:pt x="175" y="182"/>
                  <a:pt x="175" y="185"/>
                </a:cubicBezTo>
                <a:cubicBezTo>
                  <a:pt x="176" y="187"/>
                  <a:pt x="181" y="185"/>
                  <a:pt x="182" y="187"/>
                </a:cubicBezTo>
                <a:cubicBezTo>
                  <a:pt x="181" y="194"/>
                  <a:pt x="188" y="195"/>
                  <a:pt x="194" y="195"/>
                </a:cubicBezTo>
                <a:cubicBezTo>
                  <a:pt x="194" y="194"/>
                  <a:pt x="194" y="192"/>
                  <a:pt x="195" y="192"/>
                </a:cubicBezTo>
                <a:cubicBezTo>
                  <a:pt x="201" y="196"/>
                  <a:pt x="209" y="191"/>
                  <a:pt x="216" y="197"/>
                </a:cubicBezTo>
                <a:cubicBezTo>
                  <a:pt x="214" y="204"/>
                  <a:pt x="203" y="198"/>
                  <a:pt x="198" y="203"/>
                </a:cubicBezTo>
                <a:cubicBezTo>
                  <a:pt x="194" y="198"/>
                  <a:pt x="186" y="199"/>
                  <a:pt x="180" y="201"/>
                </a:cubicBezTo>
                <a:cubicBezTo>
                  <a:pt x="181" y="202"/>
                  <a:pt x="182" y="202"/>
                  <a:pt x="183" y="203"/>
                </a:cubicBezTo>
                <a:cubicBezTo>
                  <a:pt x="181" y="203"/>
                  <a:pt x="180" y="203"/>
                  <a:pt x="180" y="205"/>
                </a:cubicBezTo>
                <a:cubicBezTo>
                  <a:pt x="179" y="215"/>
                  <a:pt x="194" y="212"/>
                  <a:pt x="198" y="217"/>
                </a:cubicBezTo>
                <a:cubicBezTo>
                  <a:pt x="181" y="221"/>
                  <a:pt x="164" y="216"/>
                  <a:pt x="151" y="212"/>
                </a:cubicBezTo>
                <a:cubicBezTo>
                  <a:pt x="153" y="216"/>
                  <a:pt x="149" y="214"/>
                  <a:pt x="153" y="219"/>
                </a:cubicBezTo>
                <a:cubicBezTo>
                  <a:pt x="151" y="221"/>
                  <a:pt x="150" y="220"/>
                  <a:pt x="149" y="224"/>
                </a:cubicBezTo>
                <a:cubicBezTo>
                  <a:pt x="140" y="222"/>
                  <a:pt x="133" y="218"/>
                  <a:pt x="130" y="212"/>
                </a:cubicBezTo>
                <a:cubicBezTo>
                  <a:pt x="124" y="211"/>
                  <a:pt x="116" y="212"/>
                  <a:pt x="114" y="208"/>
                </a:cubicBezTo>
                <a:cubicBezTo>
                  <a:pt x="117" y="209"/>
                  <a:pt x="117" y="207"/>
                  <a:pt x="120" y="207"/>
                </a:cubicBezTo>
                <a:cubicBezTo>
                  <a:pt x="121" y="205"/>
                  <a:pt x="116" y="203"/>
                  <a:pt x="119" y="201"/>
                </a:cubicBezTo>
                <a:cubicBezTo>
                  <a:pt x="128" y="201"/>
                  <a:pt x="131" y="217"/>
                  <a:pt x="137" y="209"/>
                </a:cubicBezTo>
                <a:cubicBezTo>
                  <a:pt x="136" y="207"/>
                  <a:pt x="131" y="209"/>
                  <a:pt x="130" y="207"/>
                </a:cubicBezTo>
                <a:cubicBezTo>
                  <a:pt x="129" y="203"/>
                  <a:pt x="133" y="203"/>
                  <a:pt x="137" y="203"/>
                </a:cubicBezTo>
                <a:cubicBezTo>
                  <a:pt x="131" y="202"/>
                  <a:pt x="135" y="194"/>
                  <a:pt x="130" y="196"/>
                </a:cubicBezTo>
                <a:cubicBezTo>
                  <a:pt x="131" y="196"/>
                  <a:pt x="132" y="196"/>
                  <a:pt x="131" y="198"/>
                </a:cubicBezTo>
                <a:cubicBezTo>
                  <a:pt x="130" y="199"/>
                  <a:pt x="124" y="200"/>
                  <a:pt x="124" y="197"/>
                </a:cubicBezTo>
                <a:cubicBezTo>
                  <a:pt x="128" y="194"/>
                  <a:pt x="120" y="193"/>
                  <a:pt x="126" y="190"/>
                </a:cubicBezTo>
                <a:cubicBezTo>
                  <a:pt x="124" y="190"/>
                  <a:pt x="123" y="188"/>
                  <a:pt x="121" y="188"/>
                </a:cubicBezTo>
                <a:cubicBezTo>
                  <a:pt x="114" y="198"/>
                  <a:pt x="100" y="186"/>
                  <a:pt x="89" y="187"/>
                </a:cubicBezTo>
                <a:cubicBezTo>
                  <a:pt x="93" y="187"/>
                  <a:pt x="90" y="195"/>
                  <a:pt x="96" y="193"/>
                </a:cubicBezTo>
                <a:cubicBezTo>
                  <a:pt x="99" y="193"/>
                  <a:pt x="92" y="191"/>
                  <a:pt x="96" y="190"/>
                </a:cubicBezTo>
                <a:cubicBezTo>
                  <a:pt x="97" y="191"/>
                  <a:pt x="100" y="191"/>
                  <a:pt x="101" y="192"/>
                </a:cubicBezTo>
                <a:cubicBezTo>
                  <a:pt x="99" y="192"/>
                  <a:pt x="96" y="191"/>
                  <a:pt x="97" y="194"/>
                </a:cubicBezTo>
                <a:cubicBezTo>
                  <a:pt x="101" y="193"/>
                  <a:pt x="104" y="196"/>
                  <a:pt x="102" y="198"/>
                </a:cubicBezTo>
                <a:cubicBezTo>
                  <a:pt x="99" y="198"/>
                  <a:pt x="96" y="194"/>
                  <a:pt x="94" y="197"/>
                </a:cubicBezTo>
                <a:cubicBezTo>
                  <a:pt x="100" y="197"/>
                  <a:pt x="103" y="200"/>
                  <a:pt x="107" y="200"/>
                </a:cubicBezTo>
                <a:cubicBezTo>
                  <a:pt x="107" y="203"/>
                  <a:pt x="109" y="204"/>
                  <a:pt x="110" y="205"/>
                </a:cubicBezTo>
                <a:cubicBezTo>
                  <a:pt x="97" y="207"/>
                  <a:pt x="79" y="194"/>
                  <a:pt x="73" y="208"/>
                </a:cubicBezTo>
                <a:cubicBezTo>
                  <a:pt x="67" y="207"/>
                  <a:pt x="70" y="211"/>
                  <a:pt x="65" y="212"/>
                </a:cubicBezTo>
                <a:cubicBezTo>
                  <a:pt x="69" y="215"/>
                  <a:pt x="78" y="212"/>
                  <a:pt x="80" y="217"/>
                </a:cubicBezTo>
                <a:cubicBezTo>
                  <a:pt x="76" y="219"/>
                  <a:pt x="72" y="216"/>
                  <a:pt x="69" y="219"/>
                </a:cubicBezTo>
                <a:cubicBezTo>
                  <a:pt x="72" y="219"/>
                  <a:pt x="71" y="221"/>
                  <a:pt x="71" y="224"/>
                </a:cubicBezTo>
                <a:cubicBezTo>
                  <a:pt x="69" y="224"/>
                  <a:pt x="69" y="223"/>
                  <a:pt x="67" y="223"/>
                </a:cubicBezTo>
                <a:cubicBezTo>
                  <a:pt x="66" y="226"/>
                  <a:pt x="69" y="226"/>
                  <a:pt x="69" y="228"/>
                </a:cubicBezTo>
                <a:cubicBezTo>
                  <a:pt x="67" y="229"/>
                  <a:pt x="64" y="229"/>
                  <a:pt x="63" y="231"/>
                </a:cubicBezTo>
                <a:cubicBezTo>
                  <a:pt x="67" y="231"/>
                  <a:pt x="65" y="233"/>
                  <a:pt x="65" y="236"/>
                </a:cubicBezTo>
                <a:cubicBezTo>
                  <a:pt x="69" y="237"/>
                  <a:pt x="74" y="239"/>
                  <a:pt x="72" y="244"/>
                </a:cubicBezTo>
                <a:cubicBezTo>
                  <a:pt x="78" y="247"/>
                  <a:pt x="85" y="250"/>
                  <a:pt x="89" y="256"/>
                </a:cubicBezTo>
                <a:cubicBezTo>
                  <a:pt x="86" y="257"/>
                  <a:pt x="84" y="259"/>
                  <a:pt x="81" y="259"/>
                </a:cubicBezTo>
                <a:cubicBezTo>
                  <a:pt x="80" y="262"/>
                  <a:pt x="83" y="262"/>
                  <a:pt x="81" y="264"/>
                </a:cubicBezTo>
                <a:cubicBezTo>
                  <a:pt x="72" y="265"/>
                  <a:pt x="69" y="264"/>
                  <a:pt x="61" y="263"/>
                </a:cubicBezTo>
                <a:cubicBezTo>
                  <a:pt x="61" y="269"/>
                  <a:pt x="62" y="272"/>
                  <a:pt x="59" y="275"/>
                </a:cubicBezTo>
                <a:cubicBezTo>
                  <a:pt x="59" y="279"/>
                  <a:pt x="63" y="278"/>
                  <a:pt x="62" y="282"/>
                </a:cubicBezTo>
                <a:cubicBezTo>
                  <a:pt x="58" y="282"/>
                  <a:pt x="57" y="286"/>
                  <a:pt x="54" y="287"/>
                </a:cubicBezTo>
                <a:cubicBezTo>
                  <a:pt x="60" y="293"/>
                  <a:pt x="52" y="299"/>
                  <a:pt x="57" y="304"/>
                </a:cubicBezTo>
                <a:cubicBezTo>
                  <a:pt x="52" y="306"/>
                  <a:pt x="52" y="312"/>
                  <a:pt x="46" y="313"/>
                </a:cubicBezTo>
                <a:cubicBezTo>
                  <a:pt x="48" y="326"/>
                  <a:pt x="63" y="326"/>
                  <a:pt x="64" y="339"/>
                </a:cubicBezTo>
                <a:cubicBezTo>
                  <a:pt x="62" y="342"/>
                  <a:pt x="60" y="339"/>
                  <a:pt x="58" y="341"/>
                </a:cubicBezTo>
                <a:cubicBezTo>
                  <a:pt x="64" y="343"/>
                  <a:pt x="71" y="343"/>
                  <a:pt x="73" y="349"/>
                </a:cubicBezTo>
                <a:cubicBezTo>
                  <a:pt x="71" y="351"/>
                  <a:pt x="70" y="352"/>
                  <a:pt x="67" y="352"/>
                </a:cubicBezTo>
                <a:cubicBezTo>
                  <a:pt x="65" y="351"/>
                  <a:pt x="63" y="350"/>
                  <a:pt x="63" y="347"/>
                </a:cubicBezTo>
                <a:cubicBezTo>
                  <a:pt x="55" y="346"/>
                  <a:pt x="46" y="345"/>
                  <a:pt x="46" y="336"/>
                </a:cubicBezTo>
                <a:cubicBezTo>
                  <a:pt x="47" y="334"/>
                  <a:pt x="49" y="334"/>
                  <a:pt x="51" y="333"/>
                </a:cubicBezTo>
                <a:cubicBezTo>
                  <a:pt x="51" y="329"/>
                  <a:pt x="48" y="329"/>
                  <a:pt x="49" y="325"/>
                </a:cubicBezTo>
                <a:cubicBezTo>
                  <a:pt x="27" y="323"/>
                  <a:pt x="19" y="339"/>
                  <a:pt x="13" y="349"/>
                </a:cubicBezTo>
                <a:cubicBezTo>
                  <a:pt x="15" y="346"/>
                  <a:pt x="24" y="343"/>
                  <a:pt x="26" y="349"/>
                </a:cubicBezTo>
                <a:cubicBezTo>
                  <a:pt x="20" y="354"/>
                  <a:pt x="16" y="361"/>
                  <a:pt x="17" y="373"/>
                </a:cubicBezTo>
                <a:cubicBezTo>
                  <a:pt x="23" y="377"/>
                  <a:pt x="31" y="375"/>
                  <a:pt x="35" y="381"/>
                </a:cubicBezTo>
                <a:cubicBezTo>
                  <a:pt x="43" y="375"/>
                  <a:pt x="63" y="362"/>
                  <a:pt x="73" y="372"/>
                </a:cubicBezTo>
                <a:cubicBezTo>
                  <a:pt x="70" y="383"/>
                  <a:pt x="68" y="395"/>
                  <a:pt x="57" y="398"/>
                </a:cubicBezTo>
                <a:cubicBezTo>
                  <a:pt x="56" y="402"/>
                  <a:pt x="56" y="403"/>
                  <a:pt x="55" y="407"/>
                </a:cubicBezTo>
                <a:cubicBezTo>
                  <a:pt x="51" y="407"/>
                  <a:pt x="48" y="411"/>
                  <a:pt x="42" y="409"/>
                </a:cubicBezTo>
                <a:cubicBezTo>
                  <a:pt x="41" y="408"/>
                  <a:pt x="41" y="405"/>
                  <a:pt x="39" y="404"/>
                </a:cubicBezTo>
                <a:cubicBezTo>
                  <a:pt x="23" y="397"/>
                  <a:pt x="19" y="412"/>
                  <a:pt x="28" y="420"/>
                </a:cubicBezTo>
                <a:cubicBezTo>
                  <a:pt x="22" y="427"/>
                  <a:pt x="26" y="438"/>
                  <a:pt x="21" y="446"/>
                </a:cubicBezTo>
                <a:cubicBezTo>
                  <a:pt x="14" y="446"/>
                  <a:pt x="14" y="446"/>
                  <a:pt x="14" y="446"/>
                </a:cubicBezTo>
                <a:cubicBezTo>
                  <a:pt x="13" y="456"/>
                  <a:pt x="0" y="459"/>
                  <a:pt x="0" y="468"/>
                </a:cubicBezTo>
                <a:cubicBezTo>
                  <a:pt x="0" y="480"/>
                  <a:pt x="21" y="473"/>
                  <a:pt x="21" y="489"/>
                </a:cubicBezTo>
                <a:cubicBezTo>
                  <a:pt x="29" y="489"/>
                  <a:pt x="31" y="493"/>
                  <a:pt x="30" y="499"/>
                </a:cubicBezTo>
                <a:cubicBezTo>
                  <a:pt x="34" y="500"/>
                  <a:pt x="35" y="498"/>
                  <a:pt x="39" y="498"/>
                </a:cubicBezTo>
                <a:cubicBezTo>
                  <a:pt x="41" y="500"/>
                  <a:pt x="40" y="504"/>
                  <a:pt x="40" y="508"/>
                </a:cubicBezTo>
                <a:cubicBezTo>
                  <a:pt x="42" y="509"/>
                  <a:pt x="44" y="509"/>
                  <a:pt x="45" y="510"/>
                </a:cubicBezTo>
                <a:cubicBezTo>
                  <a:pt x="45" y="514"/>
                  <a:pt x="42" y="514"/>
                  <a:pt x="41" y="517"/>
                </a:cubicBezTo>
                <a:cubicBezTo>
                  <a:pt x="42" y="518"/>
                  <a:pt x="44" y="519"/>
                  <a:pt x="44" y="521"/>
                </a:cubicBezTo>
                <a:cubicBezTo>
                  <a:pt x="40" y="523"/>
                  <a:pt x="36" y="525"/>
                  <a:pt x="34" y="528"/>
                </a:cubicBezTo>
                <a:cubicBezTo>
                  <a:pt x="38" y="530"/>
                  <a:pt x="35" y="539"/>
                  <a:pt x="30" y="538"/>
                </a:cubicBezTo>
                <a:cubicBezTo>
                  <a:pt x="29" y="542"/>
                  <a:pt x="33" y="541"/>
                  <a:pt x="33" y="545"/>
                </a:cubicBezTo>
                <a:cubicBezTo>
                  <a:pt x="36" y="563"/>
                  <a:pt x="38" y="580"/>
                  <a:pt x="54" y="585"/>
                </a:cubicBezTo>
                <a:cubicBezTo>
                  <a:pt x="61" y="587"/>
                  <a:pt x="68" y="585"/>
                  <a:pt x="75" y="586"/>
                </a:cubicBezTo>
                <a:cubicBezTo>
                  <a:pt x="97" y="589"/>
                  <a:pt x="121" y="598"/>
                  <a:pt x="140" y="600"/>
                </a:cubicBezTo>
                <a:cubicBezTo>
                  <a:pt x="132" y="602"/>
                  <a:pt x="124" y="602"/>
                  <a:pt x="117" y="604"/>
                </a:cubicBezTo>
                <a:cubicBezTo>
                  <a:pt x="117" y="599"/>
                  <a:pt x="112" y="600"/>
                  <a:pt x="109" y="599"/>
                </a:cubicBezTo>
                <a:cubicBezTo>
                  <a:pt x="107" y="600"/>
                  <a:pt x="112" y="601"/>
                  <a:pt x="111" y="604"/>
                </a:cubicBezTo>
                <a:cubicBezTo>
                  <a:pt x="101" y="602"/>
                  <a:pt x="99" y="606"/>
                  <a:pt x="89" y="606"/>
                </a:cubicBezTo>
                <a:cubicBezTo>
                  <a:pt x="87" y="612"/>
                  <a:pt x="79" y="614"/>
                  <a:pt x="73" y="618"/>
                </a:cubicBezTo>
                <a:cubicBezTo>
                  <a:pt x="83" y="620"/>
                  <a:pt x="97" y="618"/>
                  <a:pt x="102" y="625"/>
                </a:cubicBezTo>
                <a:cubicBezTo>
                  <a:pt x="100" y="625"/>
                  <a:pt x="100" y="628"/>
                  <a:pt x="99" y="629"/>
                </a:cubicBezTo>
                <a:cubicBezTo>
                  <a:pt x="108" y="629"/>
                  <a:pt x="117" y="624"/>
                  <a:pt x="125" y="632"/>
                </a:cubicBezTo>
                <a:cubicBezTo>
                  <a:pt x="108" y="633"/>
                  <a:pt x="87" y="634"/>
                  <a:pt x="70" y="632"/>
                </a:cubicBezTo>
                <a:cubicBezTo>
                  <a:pt x="68" y="639"/>
                  <a:pt x="54" y="641"/>
                  <a:pt x="49" y="638"/>
                </a:cubicBezTo>
                <a:cubicBezTo>
                  <a:pt x="50" y="636"/>
                  <a:pt x="52" y="635"/>
                  <a:pt x="56" y="635"/>
                </a:cubicBezTo>
                <a:cubicBezTo>
                  <a:pt x="53" y="632"/>
                  <a:pt x="54" y="632"/>
                  <a:pt x="54" y="627"/>
                </a:cubicBezTo>
                <a:cubicBezTo>
                  <a:pt x="48" y="626"/>
                  <a:pt x="43" y="625"/>
                  <a:pt x="36" y="625"/>
                </a:cubicBezTo>
                <a:cubicBezTo>
                  <a:pt x="35" y="623"/>
                  <a:pt x="35" y="621"/>
                  <a:pt x="32" y="620"/>
                </a:cubicBezTo>
                <a:cubicBezTo>
                  <a:pt x="21" y="622"/>
                  <a:pt x="25" y="629"/>
                  <a:pt x="21" y="637"/>
                </a:cubicBezTo>
                <a:cubicBezTo>
                  <a:pt x="28" y="637"/>
                  <a:pt x="32" y="644"/>
                  <a:pt x="39" y="645"/>
                </a:cubicBezTo>
                <a:cubicBezTo>
                  <a:pt x="42" y="646"/>
                  <a:pt x="45" y="645"/>
                  <a:pt x="48" y="645"/>
                </a:cubicBezTo>
                <a:cubicBezTo>
                  <a:pt x="62" y="647"/>
                  <a:pt x="85" y="652"/>
                  <a:pt x="98" y="654"/>
                </a:cubicBezTo>
                <a:cubicBezTo>
                  <a:pt x="104" y="655"/>
                  <a:pt x="112" y="653"/>
                  <a:pt x="116" y="657"/>
                </a:cubicBezTo>
                <a:cubicBezTo>
                  <a:pt x="103" y="658"/>
                  <a:pt x="89" y="655"/>
                  <a:pt x="80" y="660"/>
                </a:cubicBezTo>
                <a:cubicBezTo>
                  <a:pt x="85" y="662"/>
                  <a:pt x="92" y="662"/>
                  <a:pt x="97" y="663"/>
                </a:cubicBezTo>
                <a:cubicBezTo>
                  <a:pt x="97" y="665"/>
                  <a:pt x="98" y="667"/>
                  <a:pt x="98" y="668"/>
                </a:cubicBezTo>
                <a:cubicBezTo>
                  <a:pt x="110" y="669"/>
                  <a:pt x="121" y="670"/>
                  <a:pt x="125" y="679"/>
                </a:cubicBezTo>
                <a:cubicBezTo>
                  <a:pt x="128" y="678"/>
                  <a:pt x="134" y="678"/>
                  <a:pt x="138" y="681"/>
                </a:cubicBezTo>
                <a:cubicBezTo>
                  <a:pt x="129" y="683"/>
                  <a:pt x="119" y="683"/>
                  <a:pt x="112" y="687"/>
                </a:cubicBezTo>
                <a:cubicBezTo>
                  <a:pt x="91" y="686"/>
                  <a:pt x="70" y="685"/>
                  <a:pt x="50" y="682"/>
                </a:cubicBezTo>
                <a:cubicBezTo>
                  <a:pt x="47" y="678"/>
                  <a:pt x="42" y="675"/>
                  <a:pt x="36" y="673"/>
                </a:cubicBezTo>
                <a:cubicBezTo>
                  <a:pt x="31" y="677"/>
                  <a:pt x="26" y="683"/>
                  <a:pt x="27" y="690"/>
                </a:cubicBezTo>
                <a:cubicBezTo>
                  <a:pt x="22" y="692"/>
                  <a:pt x="19" y="695"/>
                  <a:pt x="17" y="699"/>
                </a:cubicBezTo>
                <a:cubicBezTo>
                  <a:pt x="17" y="702"/>
                  <a:pt x="19" y="704"/>
                  <a:pt x="18" y="708"/>
                </a:cubicBezTo>
                <a:cubicBezTo>
                  <a:pt x="24" y="710"/>
                  <a:pt x="26" y="714"/>
                  <a:pt x="31" y="710"/>
                </a:cubicBezTo>
                <a:cubicBezTo>
                  <a:pt x="31" y="712"/>
                  <a:pt x="31" y="714"/>
                  <a:pt x="33" y="714"/>
                </a:cubicBezTo>
                <a:cubicBezTo>
                  <a:pt x="33" y="712"/>
                  <a:pt x="33" y="710"/>
                  <a:pt x="34" y="710"/>
                </a:cubicBezTo>
                <a:cubicBezTo>
                  <a:pt x="44" y="714"/>
                  <a:pt x="50" y="705"/>
                  <a:pt x="58" y="711"/>
                </a:cubicBezTo>
                <a:cubicBezTo>
                  <a:pt x="67" y="707"/>
                  <a:pt x="79" y="707"/>
                  <a:pt x="89" y="709"/>
                </a:cubicBezTo>
                <a:cubicBezTo>
                  <a:pt x="93" y="710"/>
                  <a:pt x="96" y="714"/>
                  <a:pt x="100" y="715"/>
                </a:cubicBezTo>
                <a:cubicBezTo>
                  <a:pt x="117" y="719"/>
                  <a:pt x="137" y="713"/>
                  <a:pt x="153" y="720"/>
                </a:cubicBezTo>
                <a:cubicBezTo>
                  <a:pt x="122" y="722"/>
                  <a:pt x="103" y="721"/>
                  <a:pt x="75" y="720"/>
                </a:cubicBezTo>
                <a:cubicBezTo>
                  <a:pt x="74" y="730"/>
                  <a:pt x="58" y="725"/>
                  <a:pt x="54" y="731"/>
                </a:cubicBezTo>
                <a:cubicBezTo>
                  <a:pt x="45" y="731"/>
                  <a:pt x="33" y="733"/>
                  <a:pt x="26" y="739"/>
                </a:cubicBezTo>
                <a:cubicBezTo>
                  <a:pt x="28" y="741"/>
                  <a:pt x="33" y="740"/>
                  <a:pt x="34" y="744"/>
                </a:cubicBezTo>
                <a:cubicBezTo>
                  <a:pt x="61" y="741"/>
                  <a:pt x="79" y="739"/>
                  <a:pt x="103" y="743"/>
                </a:cubicBezTo>
                <a:cubicBezTo>
                  <a:pt x="103" y="744"/>
                  <a:pt x="102" y="745"/>
                  <a:pt x="102" y="745"/>
                </a:cubicBezTo>
                <a:cubicBezTo>
                  <a:pt x="110" y="744"/>
                  <a:pt x="121" y="745"/>
                  <a:pt x="124" y="751"/>
                </a:cubicBezTo>
                <a:cubicBezTo>
                  <a:pt x="144" y="746"/>
                  <a:pt x="164" y="751"/>
                  <a:pt x="185" y="754"/>
                </a:cubicBezTo>
                <a:cubicBezTo>
                  <a:pt x="197" y="755"/>
                  <a:pt x="210" y="752"/>
                  <a:pt x="222" y="753"/>
                </a:cubicBezTo>
                <a:cubicBezTo>
                  <a:pt x="238" y="754"/>
                  <a:pt x="255" y="757"/>
                  <a:pt x="272" y="753"/>
                </a:cubicBezTo>
                <a:cubicBezTo>
                  <a:pt x="267" y="750"/>
                  <a:pt x="261" y="751"/>
                  <a:pt x="257" y="750"/>
                </a:cubicBezTo>
                <a:cubicBezTo>
                  <a:pt x="258" y="747"/>
                  <a:pt x="261" y="749"/>
                  <a:pt x="263" y="749"/>
                </a:cubicBezTo>
                <a:cubicBezTo>
                  <a:pt x="267" y="740"/>
                  <a:pt x="280" y="745"/>
                  <a:pt x="290" y="742"/>
                </a:cubicBezTo>
                <a:cubicBezTo>
                  <a:pt x="283" y="738"/>
                  <a:pt x="273" y="742"/>
                  <a:pt x="266" y="738"/>
                </a:cubicBezTo>
                <a:cubicBezTo>
                  <a:pt x="268" y="737"/>
                  <a:pt x="269" y="737"/>
                  <a:pt x="269" y="736"/>
                </a:cubicBezTo>
                <a:cubicBezTo>
                  <a:pt x="263" y="735"/>
                  <a:pt x="256" y="735"/>
                  <a:pt x="254" y="731"/>
                </a:cubicBezTo>
                <a:cubicBezTo>
                  <a:pt x="235" y="728"/>
                  <a:pt x="211" y="729"/>
                  <a:pt x="192" y="724"/>
                </a:cubicBezTo>
                <a:cubicBezTo>
                  <a:pt x="196" y="725"/>
                  <a:pt x="202" y="723"/>
                  <a:pt x="206" y="723"/>
                </a:cubicBezTo>
                <a:cubicBezTo>
                  <a:pt x="223" y="724"/>
                  <a:pt x="241" y="728"/>
                  <a:pt x="253" y="722"/>
                </a:cubicBezTo>
                <a:cubicBezTo>
                  <a:pt x="273" y="726"/>
                  <a:pt x="299" y="728"/>
                  <a:pt x="318" y="726"/>
                </a:cubicBezTo>
                <a:cubicBezTo>
                  <a:pt x="322" y="725"/>
                  <a:pt x="322" y="727"/>
                  <a:pt x="325" y="727"/>
                </a:cubicBezTo>
                <a:cubicBezTo>
                  <a:pt x="362" y="725"/>
                  <a:pt x="410" y="727"/>
                  <a:pt x="451" y="732"/>
                </a:cubicBezTo>
                <a:cubicBezTo>
                  <a:pt x="435" y="732"/>
                  <a:pt x="413" y="734"/>
                  <a:pt x="399" y="731"/>
                </a:cubicBezTo>
                <a:cubicBezTo>
                  <a:pt x="384" y="727"/>
                  <a:pt x="358" y="732"/>
                  <a:pt x="346" y="729"/>
                </a:cubicBezTo>
                <a:cubicBezTo>
                  <a:pt x="341" y="732"/>
                  <a:pt x="334" y="731"/>
                  <a:pt x="330" y="734"/>
                </a:cubicBezTo>
                <a:cubicBezTo>
                  <a:pt x="376" y="744"/>
                  <a:pt x="423" y="733"/>
                  <a:pt x="466" y="741"/>
                </a:cubicBezTo>
                <a:cubicBezTo>
                  <a:pt x="459" y="748"/>
                  <a:pt x="447" y="744"/>
                  <a:pt x="432" y="746"/>
                </a:cubicBezTo>
                <a:cubicBezTo>
                  <a:pt x="430" y="746"/>
                  <a:pt x="430" y="743"/>
                  <a:pt x="428" y="742"/>
                </a:cubicBezTo>
                <a:cubicBezTo>
                  <a:pt x="425" y="741"/>
                  <a:pt x="424" y="744"/>
                  <a:pt x="422" y="742"/>
                </a:cubicBezTo>
                <a:cubicBezTo>
                  <a:pt x="423" y="748"/>
                  <a:pt x="432" y="747"/>
                  <a:pt x="435" y="750"/>
                </a:cubicBezTo>
                <a:cubicBezTo>
                  <a:pt x="429" y="751"/>
                  <a:pt x="420" y="749"/>
                  <a:pt x="422" y="755"/>
                </a:cubicBezTo>
                <a:cubicBezTo>
                  <a:pt x="423" y="752"/>
                  <a:pt x="427" y="756"/>
                  <a:pt x="430" y="755"/>
                </a:cubicBezTo>
                <a:cubicBezTo>
                  <a:pt x="431" y="756"/>
                  <a:pt x="431" y="758"/>
                  <a:pt x="430" y="759"/>
                </a:cubicBezTo>
                <a:cubicBezTo>
                  <a:pt x="476" y="759"/>
                  <a:pt x="522" y="763"/>
                  <a:pt x="569" y="760"/>
                </a:cubicBezTo>
                <a:cubicBezTo>
                  <a:pt x="569" y="760"/>
                  <a:pt x="569" y="758"/>
                  <a:pt x="570" y="758"/>
                </a:cubicBezTo>
                <a:cubicBezTo>
                  <a:pt x="581" y="760"/>
                  <a:pt x="596" y="760"/>
                  <a:pt x="612" y="761"/>
                </a:cubicBezTo>
                <a:cubicBezTo>
                  <a:pt x="645" y="762"/>
                  <a:pt x="680" y="758"/>
                  <a:pt x="714" y="759"/>
                </a:cubicBezTo>
                <a:cubicBezTo>
                  <a:pt x="734" y="760"/>
                  <a:pt x="753" y="765"/>
                  <a:pt x="771" y="759"/>
                </a:cubicBezTo>
                <a:cubicBezTo>
                  <a:pt x="768" y="755"/>
                  <a:pt x="761" y="761"/>
                  <a:pt x="757" y="756"/>
                </a:cubicBezTo>
                <a:cubicBezTo>
                  <a:pt x="761" y="753"/>
                  <a:pt x="756" y="752"/>
                  <a:pt x="758" y="748"/>
                </a:cubicBezTo>
                <a:cubicBezTo>
                  <a:pt x="769" y="745"/>
                  <a:pt x="786" y="749"/>
                  <a:pt x="791" y="741"/>
                </a:cubicBezTo>
                <a:cubicBezTo>
                  <a:pt x="770" y="737"/>
                  <a:pt x="755" y="741"/>
                  <a:pt x="733" y="736"/>
                </a:cubicBezTo>
                <a:cubicBezTo>
                  <a:pt x="732" y="738"/>
                  <a:pt x="729" y="737"/>
                  <a:pt x="727" y="739"/>
                </a:cubicBezTo>
                <a:cubicBezTo>
                  <a:pt x="728" y="736"/>
                  <a:pt x="724" y="738"/>
                  <a:pt x="724" y="736"/>
                </a:cubicBezTo>
                <a:cubicBezTo>
                  <a:pt x="671" y="735"/>
                  <a:pt x="617" y="732"/>
                  <a:pt x="573" y="728"/>
                </a:cubicBezTo>
                <a:cubicBezTo>
                  <a:pt x="564" y="732"/>
                  <a:pt x="553" y="726"/>
                  <a:pt x="541" y="730"/>
                </a:cubicBezTo>
                <a:cubicBezTo>
                  <a:pt x="540" y="729"/>
                  <a:pt x="540" y="728"/>
                  <a:pt x="539" y="727"/>
                </a:cubicBezTo>
                <a:cubicBezTo>
                  <a:pt x="529" y="732"/>
                  <a:pt x="516" y="724"/>
                  <a:pt x="506" y="729"/>
                </a:cubicBezTo>
                <a:cubicBezTo>
                  <a:pt x="506" y="726"/>
                  <a:pt x="500" y="728"/>
                  <a:pt x="501" y="724"/>
                </a:cubicBezTo>
                <a:cubicBezTo>
                  <a:pt x="491" y="729"/>
                  <a:pt x="473" y="726"/>
                  <a:pt x="460" y="725"/>
                </a:cubicBezTo>
                <a:cubicBezTo>
                  <a:pt x="465" y="718"/>
                  <a:pt x="475" y="722"/>
                  <a:pt x="482" y="721"/>
                </a:cubicBezTo>
                <a:cubicBezTo>
                  <a:pt x="506" y="719"/>
                  <a:pt x="545" y="718"/>
                  <a:pt x="576" y="720"/>
                </a:cubicBezTo>
                <a:cubicBezTo>
                  <a:pt x="637" y="724"/>
                  <a:pt x="704" y="726"/>
                  <a:pt x="757" y="729"/>
                </a:cubicBezTo>
                <a:cubicBezTo>
                  <a:pt x="758" y="731"/>
                  <a:pt x="750" y="730"/>
                  <a:pt x="753" y="731"/>
                </a:cubicBezTo>
                <a:cubicBezTo>
                  <a:pt x="765" y="733"/>
                  <a:pt x="775" y="733"/>
                  <a:pt x="785" y="733"/>
                </a:cubicBezTo>
                <a:cubicBezTo>
                  <a:pt x="787" y="731"/>
                  <a:pt x="799" y="737"/>
                  <a:pt x="796" y="729"/>
                </a:cubicBezTo>
                <a:cubicBezTo>
                  <a:pt x="805" y="728"/>
                  <a:pt x="811" y="727"/>
                  <a:pt x="816" y="725"/>
                </a:cubicBezTo>
                <a:cubicBezTo>
                  <a:pt x="778" y="720"/>
                  <a:pt x="748" y="715"/>
                  <a:pt x="710" y="714"/>
                </a:cubicBezTo>
                <a:cubicBezTo>
                  <a:pt x="710" y="716"/>
                  <a:pt x="708" y="717"/>
                  <a:pt x="705" y="717"/>
                </a:cubicBezTo>
                <a:cubicBezTo>
                  <a:pt x="703" y="712"/>
                  <a:pt x="699" y="716"/>
                  <a:pt x="696" y="716"/>
                </a:cubicBezTo>
                <a:cubicBezTo>
                  <a:pt x="690" y="716"/>
                  <a:pt x="684" y="711"/>
                  <a:pt x="677" y="713"/>
                </a:cubicBezTo>
                <a:cubicBezTo>
                  <a:pt x="674" y="714"/>
                  <a:pt x="674" y="719"/>
                  <a:pt x="670" y="715"/>
                </a:cubicBezTo>
                <a:cubicBezTo>
                  <a:pt x="670" y="714"/>
                  <a:pt x="672" y="714"/>
                  <a:pt x="672" y="713"/>
                </a:cubicBezTo>
                <a:cubicBezTo>
                  <a:pt x="663" y="713"/>
                  <a:pt x="655" y="705"/>
                  <a:pt x="647" y="709"/>
                </a:cubicBezTo>
                <a:cubicBezTo>
                  <a:pt x="647" y="708"/>
                  <a:pt x="648" y="708"/>
                  <a:pt x="648" y="706"/>
                </a:cubicBezTo>
                <a:cubicBezTo>
                  <a:pt x="632" y="706"/>
                  <a:pt x="632" y="706"/>
                  <a:pt x="632" y="706"/>
                </a:cubicBezTo>
                <a:cubicBezTo>
                  <a:pt x="632" y="709"/>
                  <a:pt x="632" y="710"/>
                  <a:pt x="630" y="710"/>
                </a:cubicBezTo>
                <a:cubicBezTo>
                  <a:pt x="619" y="707"/>
                  <a:pt x="611" y="713"/>
                  <a:pt x="600" y="710"/>
                </a:cubicBezTo>
                <a:cubicBezTo>
                  <a:pt x="598" y="711"/>
                  <a:pt x="598" y="715"/>
                  <a:pt x="595" y="714"/>
                </a:cubicBezTo>
                <a:cubicBezTo>
                  <a:pt x="593" y="711"/>
                  <a:pt x="596" y="712"/>
                  <a:pt x="596" y="710"/>
                </a:cubicBezTo>
                <a:cubicBezTo>
                  <a:pt x="593" y="710"/>
                  <a:pt x="591" y="711"/>
                  <a:pt x="589" y="711"/>
                </a:cubicBezTo>
                <a:cubicBezTo>
                  <a:pt x="589" y="709"/>
                  <a:pt x="590" y="709"/>
                  <a:pt x="590" y="707"/>
                </a:cubicBezTo>
                <a:cubicBezTo>
                  <a:pt x="584" y="709"/>
                  <a:pt x="583" y="706"/>
                  <a:pt x="576" y="706"/>
                </a:cubicBezTo>
                <a:cubicBezTo>
                  <a:pt x="578" y="702"/>
                  <a:pt x="563" y="701"/>
                  <a:pt x="561" y="705"/>
                </a:cubicBezTo>
                <a:cubicBezTo>
                  <a:pt x="553" y="690"/>
                  <a:pt x="524" y="703"/>
                  <a:pt x="519" y="686"/>
                </a:cubicBezTo>
                <a:cubicBezTo>
                  <a:pt x="517" y="688"/>
                  <a:pt x="519" y="689"/>
                  <a:pt x="517" y="691"/>
                </a:cubicBezTo>
                <a:cubicBezTo>
                  <a:pt x="511" y="692"/>
                  <a:pt x="507" y="691"/>
                  <a:pt x="503" y="689"/>
                </a:cubicBezTo>
                <a:cubicBezTo>
                  <a:pt x="506" y="689"/>
                  <a:pt x="508" y="689"/>
                  <a:pt x="509" y="687"/>
                </a:cubicBezTo>
                <a:cubicBezTo>
                  <a:pt x="504" y="684"/>
                  <a:pt x="501" y="688"/>
                  <a:pt x="498" y="690"/>
                </a:cubicBezTo>
                <a:cubicBezTo>
                  <a:pt x="497" y="688"/>
                  <a:pt x="498" y="689"/>
                  <a:pt x="498" y="686"/>
                </a:cubicBezTo>
                <a:cubicBezTo>
                  <a:pt x="495" y="688"/>
                  <a:pt x="492" y="684"/>
                  <a:pt x="491" y="688"/>
                </a:cubicBezTo>
                <a:cubicBezTo>
                  <a:pt x="493" y="688"/>
                  <a:pt x="494" y="688"/>
                  <a:pt x="493" y="690"/>
                </a:cubicBezTo>
                <a:cubicBezTo>
                  <a:pt x="488" y="686"/>
                  <a:pt x="483" y="686"/>
                  <a:pt x="480" y="684"/>
                </a:cubicBezTo>
                <a:cubicBezTo>
                  <a:pt x="497" y="680"/>
                  <a:pt x="517" y="690"/>
                  <a:pt x="527" y="680"/>
                </a:cubicBezTo>
                <a:cubicBezTo>
                  <a:pt x="529" y="680"/>
                  <a:pt x="528" y="682"/>
                  <a:pt x="530" y="682"/>
                </a:cubicBezTo>
                <a:cubicBezTo>
                  <a:pt x="530" y="678"/>
                  <a:pt x="533" y="679"/>
                  <a:pt x="535" y="678"/>
                </a:cubicBezTo>
                <a:cubicBezTo>
                  <a:pt x="553" y="680"/>
                  <a:pt x="570" y="674"/>
                  <a:pt x="590" y="676"/>
                </a:cubicBezTo>
                <a:cubicBezTo>
                  <a:pt x="590" y="678"/>
                  <a:pt x="592" y="678"/>
                  <a:pt x="593" y="680"/>
                </a:cubicBezTo>
                <a:cubicBezTo>
                  <a:pt x="584" y="682"/>
                  <a:pt x="570" y="681"/>
                  <a:pt x="562" y="682"/>
                </a:cubicBezTo>
                <a:cubicBezTo>
                  <a:pt x="575" y="683"/>
                  <a:pt x="585" y="684"/>
                  <a:pt x="599" y="685"/>
                </a:cubicBezTo>
                <a:cubicBezTo>
                  <a:pt x="601" y="684"/>
                  <a:pt x="601" y="682"/>
                  <a:pt x="603" y="682"/>
                </a:cubicBezTo>
                <a:cubicBezTo>
                  <a:pt x="613" y="688"/>
                  <a:pt x="629" y="691"/>
                  <a:pt x="640" y="684"/>
                </a:cubicBezTo>
                <a:cubicBezTo>
                  <a:pt x="635" y="685"/>
                  <a:pt x="639" y="683"/>
                  <a:pt x="638" y="680"/>
                </a:cubicBezTo>
                <a:cubicBezTo>
                  <a:pt x="646" y="680"/>
                  <a:pt x="660" y="676"/>
                  <a:pt x="664" y="683"/>
                </a:cubicBezTo>
                <a:cubicBezTo>
                  <a:pt x="665" y="686"/>
                  <a:pt x="662" y="685"/>
                  <a:pt x="662" y="689"/>
                </a:cubicBezTo>
                <a:cubicBezTo>
                  <a:pt x="663" y="689"/>
                  <a:pt x="665" y="689"/>
                  <a:pt x="666" y="689"/>
                </a:cubicBezTo>
                <a:cubicBezTo>
                  <a:pt x="666" y="686"/>
                  <a:pt x="667" y="685"/>
                  <a:pt x="668" y="683"/>
                </a:cubicBezTo>
                <a:cubicBezTo>
                  <a:pt x="667" y="683"/>
                  <a:pt x="665" y="683"/>
                  <a:pt x="665" y="682"/>
                </a:cubicBezTo>
                <a:cubicBezTo>
                  <a:pt x="673" y="685"/>
                  <a:pt x="679" y="683"/>
                  <a:pt x="690" y="684"/>
                </a:cubicBezTo>
                <a:cubicBezTo>
                  <a:pt x="690" y="682"/>
                  <a:pt x="691" y="680"/>
                  <a:pt x="694" y="679"/>
                </a:cubicBezTo>
                <a:cubicBezTo>
                  <a:pt x="692" y="678"/>
                  <a:pt x="694" y="673"/>
                  <a:pt x="695" y="672"/>
                </a:cubicBezTo>
                <a:cubicBezTo>
                  <a:pt x="698" y="674"/>
                  <a:pt x="705" y="672"/>
                  <a:pt x="707" y="675"/>
                </a:cubicBezTo>
                <a:cubicBezTo>
                  <a:pt x="705" y="678"/>
                  <a:pt x="701" y="678"/>
                  <a:pt x="698" y="680"/>
                </a:cubicBezTo>
                <a:cubicBezTo>
                  <a:pt x="703" y="680"/>
                  <a:pt x="703" y="682"/>
                  <a:pt x="702" y="686"/>
                </a:cubicBezTo>
                <a:cubicBezTo>
                  <a:pt x="709" y="686"/>
                  <a:pt x="709" y="686"/>
                  <a:pt x="709" y="686"/>
                </a:cubicBezTo>
                <a:cubicBezTo>
                  <a:pt x="715" y="697"/>
                  <a:pt x="735" y="682"/>
                  <a:pt x="747" y="687"/>
                </a:cubicBezTo>
                <a:cubicBezTo>
                  <a:pt x="749" y="687"/>
                  <a:pt x="748" y="684"/>
                  <a:pt x="750" y="684"/>
                </a:cubicBezTo>
                <a:cubicBezTo>
                  <a:pt x="748" y="687"/>
                  <a:pt x="753" y="687"/>
                  <a:pt x="749" y="689"/>
                </a:cubicBezTo>
                <a:cubicBezTo>
                  <a:pt x="756" y="695"/>
                  <a:pt x="767" y="690"/>
                  <a:pt x="776" y="690"/>
                </a:cubicBezTo>
                <a:cubicBezTo>
                  <a:pt x="786" y="690"/>
                  <a:pt x="800" y="695"/>
                  <a:pt x="808" y="688"/>
                </a:cubicBezTo>
                <a:cubicBezTo>
                  <a:pt x="808" y="686"/>
                  <a:pt x="806" y="689"/>
                  <a:pt x="806" y="687"/>
                </a:cubicBezTo>
                <a:cubicBezTo>
                  <a:pt x="810" y="684"/>
                  <a:pt x="817" y="687"/>
                  <a:pt x="817" y="683"/>
                </a:cubicBezTo>
                <a:cubicBezTo>
                  <a:pt x="822" y="685"/>
                  <a:pt x="836" y="682"/>
                  <a:pt x="840" y="687"/>
                </a:cubicBezTo>
                <a:cubicBezTo>
                  <a:pt x="844" y="682"/>
                  <a:pt x="853" y="686"/>
                  <a:pt x="859" y="686"/>
                </a:cubicBezTo>
                <a:cubicBezTo>
                  <a:pt x="859" y="686"/>
                  <a:pt x="859" y="684"/>
                  <a:pt x="861" y="684"/>
                </a:cubicBezTo>
                <a:cubicBezTo>
                  <a:pt x="866" y="685"/>
                  <a:pt x="873" y="685"/>
                  <a:pt x="876" y="683"/>
                </a:cubicBezTo>
                <a:cubicBezTo>
                  <a:pt x="878" y="684"/>
                  <a:pt x="880" y="685"/>
                  <a:pt x="881" y="686"/>
                </a:cubicBezTo>
                <a:cubicBezTo>
                  <a:pt x="879" y="686"/>
                  <a:pt x="880" y="690"/>
                  <a:pt x="879" y="690"/>
                </a:cubicBezTo>
                <a:cubicBezTo>
                  <a:pt x="876" y="686"/>
                  <a:pt x="874" y="688"/>
                  <a:pt x="873" y="692"/>
                </a:cubicBezTo>
                <a:cubicBezTo>
                  <a:pt x="873" y="690"/>
                  <a:pt x="868" y="691"/>
                  <a:pt x="868" y="692"/>
                </a:cubicBezTo>
                <a:cubicBezTo>
                  <a:pt x="867" y="690"/>
                  <a:pt x="866" y="690"/>
                  <a:pt x="867" y="688"/>
                </a:cubicBezTo>
                <a:cubicBezTo>
                  <a:pt x="863" y="688"/>
                  <a:pt x="862" y="690"/>
                  <a:pt x="857" y="690"/>
                </a:cubicBezTo>
                <a:cubicBezTo>
                  <a:pt x="857" y="692"/>
                  <a:pt x="859" y="692"/>
                  <a:pt x="858" y="694"/>
                </a:cubicBezTo>
                <a:cubicBezTo>
                  <a:pt x="863" y="695"/>
                  <a:pt x="870" y="694"/>
                  <a:pt x="873" y="695"/>
                </a:cubicBezTo>
                <a:cubicBezTo>
                  <a:pt x="873" y="697"/>
                  <a:pt x="873" y="697"/>
                  <a:pt x="874" y="698"/>
                </a:cubicBezTo>
                <a:cubicBezTo>
                  <a:pt x="872" y="698"/>
                  <a:pt x="869" y="698"/>
                  <a:pt x="869" y="701"/>
                </a:cubicBezTo>
                <a:cubicBezTo>
                  <a:pt x="872" y="700"/>
                  <a:pt x="881" y="704"/>
                  <a:pt x="880" y="700"/>
                </a:cubicBezTo>
                <a:cubicBezTo>
                  <a:pt x="888" y="706"/>
                  <a:pt x="903" y="699"/>
                  <a:pt x="911" y="701"/>
                </a:cubicBezTo>
                <a:cubicBezTo>
                  <a:pt x="912" y="698"/>
                  <a:pt x="907" y="697"/>
                  <a:pt x="910" y="696"/>
                </a:cubicBezTo>
                <a:cubicBezTo>
                  <a:pt x="916" y="695"/>
                  <a:pt x="919" y="693"/>
                  <a:pt x="924" y="696"/>
                </a:cubicBezTo>
                <a:cubicBezTo>
                  <a:pt x="924" y="695"/>
                  <a:pt x="923" y="694"/>
                  <a:pt x="923" y="694"/>
                </a:cubicBezTo>
                <a:cubicBezTo>
                  <a:pt x="925" y="694"/>
                  <a:pt x="925" y="696"/>
                  <a:pt x="926" y="697"/>
                </a:cubicBezTo>
                <a:cubicBezTo>
                  <a:pt x="925" y="693"/>
                  <a:pt x="927" y="693"/>
                  <a:pt x="925" y="689"/>
                </a:cubicBezTo>
                <a:cubicBezTo>
                  <a:pt x="928" y="691"/>
                  <a:pt x="929" y="688"/>
                  <a:pt x="926" y="687"/>
                </a:cubicBezTo>
                <a:cubicBezTo>
                  <a:pt x="930" y="687"/>
                  <a:pt x="931" y="689"/>
                  <a:pt x="935" y="688"/>
                </a:cubicBezTo>
                <a:cubicBezTo>
                  <a:pt x="933" y="691"/>
                  <a:pt x="937" y="690"/>
                  <a:pt x="936" y="693"/>
                </a:cubicBezTo>
                <a:cubicBezTo>
                  <a:pt x="935" y="692"/>
                  <a:pt x="928" y="692"/>
                  <a:pt x="932" y="695"/>
                </a:cubicBezTo>
                <a:cubicBezTo>
                  <a:pt x="932" y="692"/>
                  <a:pt x="938" y="700"/>
                  <a:pt x="941" y="694"/>
                </a:cubicBezTo>
                <a:cubicBezTo>
                  <a:pt x="941" y="696"/>
                  <a:pt x="941" y="696"/>
                  <a:pt x="942" y="697"/>
                </a:cubicBezTo>
                <a:cubicBezTo>
                  <a:pt x="939" y="699"/>
                  <a:pt x="934" y="696"/>
                  <a:pt x="933" y="699"/>
                </a:cubicBezTo>
                <a:cubicBezTo>
                  <a:pt x="939" y="704"/>
                  <a:pt x="956" y="702"/>
                  <a:pt x="966" y="707"/>
                </a:cubicBezTo>
                <a:cubicBezTo>
                  <a:pt x="965" y="708"/>
                  <a:pt x="964" y="707"/>
                  <a:pt x="964" y="708"/>
                </a:cubicBezTo>
                <a:cubicBezTo>
                  <a:pt x="968" y="708"/>
                  <a:pt x="970" y="707"/>
                  <a:pt x="972" y="710"/>
                </a:cubicBezTo>
                <a:cubicBezTo>
                  <a:pt x="976" y="706"/>
                  <a:pt x="985" y="710"/>
                  <a:pt x="982" y="715"/>
                </a:cubicBezTo>
                <a:cubicBezTo>
                  <a:pt x="986" y="715"/>
                  <a:pt x="982" y="711"/>
                  <a:pt x="986" y="710"/>
                </a:cubicBezTo>
                <a:cubicBezTo>
                  <a:pt x="989" y="712"/>
                  <a:pt x="995" y="711"/>
                  <a:pt x="1000" y="711"/>
                </a:cubicBezTo>
                <a:cubicBezTo>
                  <a:pt x="999" y="706"/>
                  <a:pt x="1006" y="704"/>
                  <a:pt x="1010" y="706"/>
                </a:cubicBezTo>
                <a:cubicBezTo>
                  <a:pt x="1006" y="710"/>
                  <a:pt x="1004" y="707"/>
                  <a:pt x="1000" y="712"/>
                </a:cubicBezTo>
                <a:cubicBezTo>
                  <a:pt x="1000" y="714"/>
                  <a:pt x="1004" y="713"/>
                  <a:pt x="1004" y="715"/>
                </a:cubicBezTo>
                <a:cubicBezTo>
                  <a:pt x="1000" y="723"/>
                  <a:pt x="991" y="717"/>
                  <a:pt x="980" y="718"/>
                </a:cubicBezTo>
                <a:cubicBezTo>
                  <a:pt x="975" y="718"/>
                  <a:pt x="973" y="719"/>
                  <a:pt x="970" y="717"/>
                </a:cubicBezTo>
                <a:cubicBezTo>
                  <a:pt x="969" y="717"/>
                  <a:pt x="969" y="720"/>
                  <a:pt x="967" y="719"/>
                </a:cubicBezTo>
                <a:cubicBezTo>
                  <a:pt x="965" y="719"/>
                  <a:pt x="963" y="715"/>
                  <a:pt x="960" y="718"/>
                </a:cubicBezTo>
                <a:cubicBezTo>
                  <a:pt x="967" y="719"/>
                  <a:pt x="958" y="722"/>
                  <a:pt x="960" y="725"/>
                </a:cubicBezTo>
                <a:cubicBezTo>
                  <a:pt x="968" y="728"/>
                  <a:pt x="973" y="725"/>
                  <a:pt x="981" y="729"/>
                </a:cubicBezTo>
                <a:cubicBezTo>
                  <a:pt x="982" y="733"/>
                  <a:pt x="977" y="731"/>
                  <a:pt x="977" y="734"/>
                </a:cubicBezTo>
                <a:cubicBezTo>
                  <a:pt x="981" y="735"/>
                  <a:pt x="987" y="737"/>
                  <a:pt x="989" y="735"/>
                </a:cubicBezTo>
                <a:cubicBezTo>
                  <a:pt x="989" y="738"/>
                  <a:pt x="989" y="737"/>
                  <a:pt x="989" y="740"/>
                </a:cubicBezTo>
                <a:cubicBezTo>
                  <a:pt x="985" y="738"/>
                  <a:pt x="980" y="742"/>
                  <a:pt x="978" y="737"/>
                </a:cubicBezTo>
                <a:cubicBezTo>
                  <a:pt x="978" y="742"/>
                  <a:pt x="974" y="741"/>
                  <a:pt x="970" y="741"/>
                </a:cubicBezTo>
                <a:cubicBezTo>
                  <a:pt x="974" y="747"/>
                  <a:pt x="988" y="743"/>
                  <a:pt x="996" y="746"/>
                </a:cubicBezTo>
                <a:cubicBezTo>
                  <a:pt x="996" y="748"/>
                  <a:pt x="992" y="749"/>
                  <a:pt x="996" y="749"/>
                </a:cubicBezTo>
                <a:cubicBezTo>
                  <a:pt x="1015" y="750"/>
                  <a:pt x="1029" y="750"/>
                  <a:pt x="1046" y="748"/>
                </a:cubicBezTo>
                <a:cubicBezTo>
                  <a:pt x="1041" y="748"/>
                  <a:pt x="1040" y="745"/>
                  <a:pt x="1034" y="744"/>
                </a:cubicBezTo>
                <a:cubicBezTo>
                  <a:pt x="1040" y="743"/>
                  <a:pt x="1052" y="742"/>
                  <a:pt x="1052" y="737"/>
                </a:cubicBezTo>
                <a:cubicBezTo>
                  <a:pt x="1051" y="734"/>
                  <a:pt x="1051" y="740"/>
                  <a:pt x="1049" y="739"/>
                </a:cubicBezTo>
                <a:cubicBezTo>
                  <a:pt x="1049" y="736"/>
                  <a:pt x="1049" y="737"/>
                  <a:pt x="1049" y="734"/>
                </a:cubicBezTo>
                <a:cubicBezTo>
                  <a:pt x="1054" y="734"/>
                  <a:pt x="1056" y="730"/>
                  <a:pt x="1060" y="729"/>
                </a:cubicBezTo>
                <a:cubicBezTo>
                  <a:pt x="1045" y="726"/>
                  <a:pt x="1032" y="730"/>
                  <a:pt x="1019" y="725"/>
                </a:cubicBezTo>
                <a:cubicBezTo>
                  <a:pt x="1019" y="723"/>
                  <a:pt x="1024" y="726"/>
                  <a:pt x="1023" y="722"/>
                </a:cubicBezTo>
                <a:cubicBezTo>
                  <a:pt x="1022" y="719"/>
                  <a:pt x="1020" y="723"/>
                  <a:pt x="1018" y="722"/>
                </a:cubicBezTo>
                <a:cubicBezTo>
                  <a:pt x="1020" y="714"/>
                  <a:pt x="1004" y="720"/>
                  <a:pt x="1005" y="712"/>
                </a:cubicBezTo>
                <a:cubicBezTo>
                  <a:pt x="1009" y="712"/>
                  <a:pt x="1009" y="715"/>
                  <a:pt x="1014" y="714"/>
                </a:cubicBezTo>
                <a:cubicBezTo>
                  <a:pt x="1015" y="713"/>
                  <a:pt x="1014" y="710"/>
                  <a:pt x="1015" y="708"/>
                </a:cubicBezTo>
                <a:cubicBezTo>
                  <a:pt x="1014" y="708"/>
                  <a:pt x="1012" y="708"/>
                  <a:pt x="1012" y="706"/>
                </a:cubicBezTo>
                <a:cubicBezTo>
                  <a:pt x="1016" y="707"/>
                  <a:pt x="1018" y="704"/>
                  <a:pt x="1020" y="707"/>
                </a:cubicBezTo>
                <a:cubicBezTo>
                  <a:pt x="1018" y="707"/>
                  <a:pt x="1018" y="708"/>
                  <a:pt x="1018" y="710"/>
                </a:cubicBezTo>
                <a:cubicBezTo>
                  <a:pt x="1032" y="705"/>
                  <a:pt x="1037" y="708"/>
                  <a:pt x="1051" y="705"/>
                </a:cubicBezTo>
                <a:cubicBezTo>
                  <a:pt x="1047" y="704"/>
                  <a:pt x="1043" y="704"/>
                  <a:pt x="1038" y="702"/>
                </a:cubicBezTo>
                <a:cubicBezTo>
                  <a:pt x="1058" y="695"/>
                  <a:pt x="1092" y="693"/>
                  <a:pt x="1111" y="698"/>
                </a:cubicBezTo>
                <a:cubicBezTo>
                  <a:pt x="1107" y="700"/>
                  <a:pt x="1112" y="706"/>
                  <a:pt x="1110" y="709"/>
                </a:cubicBezTo>
                <a:cubicBezTo>
                  <a:pt x="1118" y="711"/>
                  <a:pt x="1134" y="708"/>
                  <a:pt x="1143" y="709"/>
                </a:cubicBezTo>
                <a:cubicBezTo>
                  <a:pt x="1144" y="705"/>
                  <a:pt x="1139" y="706"/>
                  <a:pt x="1138" y="705"/>
                </a:cubicBezTo>
                <a:cubicBezTo>
                  <a:pt x="1140" y="702"/>
                  <a:pt x="1143" y="700"/>
                  <a:pt x="1148" y="700"/>
                </a:cubicBezTo>
                <a:cubicBezTo>
                  <a:pt x="1155" y="681"/>
                  <a:pt x="1186" y="694"/>
                  <a:pt x="1206" y="686"/>
                </a:cubicBezTo>
                <a:cubicBezTo>
                  <a:pt x="1193" y="680"/>
                  <a:pt x="1183" y="686"/>
                  <a:pt x="1172" y="685"/>
                </a:cubicBezTo>
                <a:cubicBezTo>
                  <a:pt x="1171" y="684"/>
                  <a:pt x="1170" y="683"/>
                  <a:pt x="1171" y="682"/>
                </a:cubicBezTo>
                <a:cubicBezTo>
                  <a:pt x="1168" y="682"/>
                  <a:pt x="1166" y="683"/>
                  <a:pt x="1163" y="681"/>
                </a:cubicBezTo>
                <a:cubicBezTo>
                  <a:pt x="1163" y="679"/>
                  <a:pt x="1165" y="679"/>
                  <a:pt x="1165" y="678"/>
                </a:cubicBezTo>
                <a:cubicBezTo>
                  <a:pt x="1164" y="677"/>
                  <a:pt x="1158" y="674"/>
                  <a:pt x="1156" y="677"/>
                </a:cubicBezTo>
                <a:cubicBezTo>
                  <a:pt x="1166" y="679"/>
                  <a:pt x="1149" y="682"/>
                  <a:pt x="1148" y="676"/>
                </a:cubicBezTo>
                <a:cubicBezTo>
                  <a:pt x="1150" y="676"/>
                  <a:pt x="1151" y="676"/>
                  <a:pt x="1152" y="677"/>
                </a:cubicBezTo>
                <a:cubicBezTo>
                  <a:pt x="1151" y="674"/>
                  <a:pt x="1150" y="667"/>
                  <a:pt x="1153" y="666"/>
                </a:cubicBezTo>
                <a:cubicBezTo>
                  <a:pt x="1156" y="665"/>
                  <a:pt x="1157" y="668"/>
                  <a:pt x="1158" y="666"/>
                </a:cubicBezTo>
                <a:cubicBezTo>
                  <a:pt x="1155" y="663"/>
                  <a:pt x="1148" y="665"/>
                  <a:pt x="1147" y="661"/>
                </a:cubicBezTo>
                <a:cubicBezTo>
                  <a:pt x="1138" y="663"/>
                  <a:pt x="1122" y="658"/>
                  <a:pt x="1111" y="664"/>
                </a:cubicBezTo>
                <a:cubicBezTo>
                  <a:pt x="1119" y="663"/>
                  <a:pt x="1120" y="667"/>
                  <a:pt x="1126" y="667"/>
                </a:cubicBezTo>
                <a:cubicBezTo>
                  <a:pt x="1121" y="668"/>
                  <a:pt x="1129" y="670"/>
                  <a:pt x="1132" y="671"/>
                </a:cubicBezTo>
                <a:cubicBezTo>
                  <a:pt x="1132" y="673"/>
                  <a:pt x="1131" y="674"/>
                  <a:pt x="1130" y="674"/>
                </a:cubicBezTo>
                <a:cubicBezTo>
                  <a:pt x="1127" y="669"/>
                  <a:pt x="1115" y="674"/>
                  <a:pt x="1108" y="674"/>
                </a:cubicBezTo>
                <a:cubicBezTo>
                  <a:pt x="1108" y="673"/>
                  <a:pt x="1107" y="673"/>
                  <a:pt x="1108" y="671"/>
                </a:cubicBezTo>
                <a:cubicBezTo>
                  <a:pt x="1105" y="675"/>
                  <a:pt x="1093" y="675"/>
                  <a:pt x="1087" y="673"/>
                </a:cubicBezTo>
                <a:cubicBezTo>
                  <a:pt x="1087" y="669"/>
                  <a:pt x="1093" y="671"/>
                  <a:pt x="1094" y="668"/>
                </a:cubicBezTo>
                <a:cubicBezTo>
                  <a:pt x="1088" y="669"/>
                  <a:pt x="1087" y="669"/>
                  <a:pt x="1082" y="667"/>
                </a:cubicBezTo>
                <a:cubicBezTo>
                  <a:pt x="1084" y="665"/>
                  <a:pt x="1092" y="668"/>
                  <a:pt x="1093" y="664"/>
                </a:cubicBezTo>
                <a:cubicBezTo>
                  <a:pt x="1080" y="663"/>
                  <a:pt x="1074" y="662"/>
                  <a:pt x="1060" y="662"/>
                </a:cubicBezTo>
                <a:cubicBezTo>
                  <a:pt x="1058" y="660"/>
                  <a:pt x="1060" y="659"/>
                  <a:pt x="1059" y="657"/>
                </a:cubicBezTo>
                <a:cubicBezTo>
                  <a:pt x="1055" y="658"/>
                  <a:pt x="1053" y="661"/>
                  <a:pt x="1050" y="662"/>
                </a:cubicBezTo>
                <a:cubicBezTo>
                  <a:pt x="1044" y="658"/>
                  <a:pt x="1033" y="659"/>
                  <a:pt x="1026" y="656"/>
                </a:cubicBezTo>
                <a:cubicBezTo>
                  <a:pt x="1030" y="652"/>
                  <a:pt x="1023" y="653"/>
                  <a:pt x="1025" y="649"/>
                </a:cubicBezTo>
                <a:cubicBezTo>
                  <a:pt x="1030" y="645"/>
                  <a:pt x="1038" y="641"/>
                  <a:pt x="1045" y="646"/>
                </a:cubicBezTo>
                <a:cubicBezTo>
                  <a:pt x="1055" y="639"/>
                  <a:pt x="1061" y="649"/>
                  <a:pt x="1076" y="645"/>
                </a:cubicBezTo>
                <a:cubicBezTo>
                  <a:pt x="1072" y="639"/>
                  <a:pt x="1079" y="639"/>
                  <a:pt x="1075" y="634"/>
                </a:cubicBezTo>
                <a:cubicBezTo>
                  <a:pt x="1080" y="634"/>
                  <a:pt x="1084" y="635"/>
                  <a:pt x="1087" y="636"/>
                </a:cubicBezTo>
                <a:cubicBezTo>
                  <a:pt x="1087" y="638"/>
                  <a:pt x="1086" y="638"/>
                  <a:pt x="1085" y="639"/>
                </a:cubicBezTo>
                <a:cubicBezTo>
                  <a:pt x="1091" y="641"/>
                  <a:pt x="1089" y="635"/>
                  <a:pt x="1093" y="635"/>
                </a:cubicBezTo>
                <a:cubicBezTo>
                  <a:pt x="1095" y="637"/>
                  <a:pt x="1092" y="639"/>
                  <a:pt x="1095" y="639"/>
                </a:cubicBezTo>
                <a:cubicBezTo>
                  <a:pt x="1105" y="642"/>
                  <a:pt x="1110" y="648"/>
                  <a:pt x="1119" y="643"/>
                </a:cubicBezTo>
                <a:cubicBezTo>
                  <a:pt x="1121" y="643"/>
                  <a:pt x="1126" y="646"/>
                  <a:pt x="1128" y="644"/>
                </a:cubicBezTo>
                <a:cubicBezTo>
                  <a:pt x="1127" y="643"/>
                  <a:pt x="1127" y="641"/>
                  <a:pt x="1127" y="639"/>
                </a:cubicBezTo>
                <a:cubicBezTo>
                  <a:pt x="1135" y="638"/>
                  <a:pt x="1140" y="640"/>
                  <a:pt x="1148" y="640"/>
                </a:cubicBezTo>
                <a:cubicBezTo>
                  <a:pt x="1148" y="642"/>
                  <a:pt x="1145" y="641"/>
                  <a:pt x="1146" y="644"/>
                </a:cubicBezTo>
                <a:cubicBezTo>
                  <a:pt x="1162" y="637"/>
                  <a:pt x="1181" y="642"/>
                  <a:pt x="1196" y="642"/>
                </a:cubicBezTo>
                <a:cubicBezTo>
                  <a:pt x="1195" y="637"/>
                  <a:pt x="1198" y="635"/>
                  <a:pt x="1200" y="636"/>
                </a:cubicBezTo>
                <a:cubicBezTo>
                  <a:pt x="1201" y="639"/>
                  <a:pt x="1194" y="642"/>
                  <a:pt x="1198" y="643"/>
                </a:cubicBezTo>
                <a:cubicBezTo>
                  <a:pt x="1199" y="639"/>
                  <a:pt x="1204" y="641"/>
                  <a:pt x="1204" y="637"/>
                </a:cubicBezTo>
                <a:cubicBezTo>
                  <a:pt x="1207" y="639"/>
                  <a:pt x="1213" y="638"/>
                  <a:pt x="1213" y="634"/>
                </a:cubicBezTo>
                <a:cubicBezTo>
                  <a:pt x="1199" y="630"/>
                  <a:pt x="1182" y="630"/>
                  <a:pt x="1168" y="623"/>
                </a:cubicBezTo>
                <a:close/>
                <a:moveTo>
                  <a:pt x="1126" y="132"/>
                </a:moveTo>
                <a:cubicBezTo>
                  <a:pt x="1126" y="134"/>
                  <a:pt x="1119" y="137"/>
                  <a:pt x="1119" y="133"/>
                </a:cubicBezTo>
                <a:cubicBezTo>
                  <a:pt x="1120" y="132"/>
                  <a:pt x="1123" y="132"/>
                  <a:pt x="1126" y="132"/>
                </a:cubicBezTo>
                <a:close/>
                <a:moveTo>
                  <a:pt x="199" y="729"/>
                </a:moveTo>
                <a:cubicBezTo>
                  <a:pt x="201" y="731"/>
                  <a:pt x="203" y="732"/>
                  <a:pt x="208" y="731"/>
                </a:cubicBezTo>
                <a:cubicBezTo>
                  <a:pt x="208" y="733"/>
                  <a:pt x="208" y="733"/>
                  <a:pt x="209" y="733"/>
                </a:cubicBezTo>
                <a:cubicBezTo>
                  <a:pt x="205" y="737"/>
                  <a:pt x="201" y="733"/>
                  <a:pt x="198" y="737"/>
                </a:cubicBezTo>
                <a:cubicBezTo>
                  <a:pt x="197" y="732"/>
                  <a:pt x="202" y="733"/>
                  <a:pt x="199" y="729"/>
                </a:cubicBezTo>
                <a:close/>
                <a:moveTo>
                  <a:pt x="378" y="156"/>
                </a:moveTo>
                <a:cubicBezTo>
                  <a:pt x="379" y="158"/>
                  <a:pt x="377" y="159"/>
                  <a:pt x="377" y="161"/>
                </a:cubicBezTo>
                <a:cubicBezTo>
                  <a:pt x="372" y="160"/>
                  <a:pt x="366" y="159"/>
                  <a:pt x="363" y="162"/>
                </a:cubicBezTo>
                <a:cubicBezTo>
                  <a:pt x="361" y="160"/>
                  <a:pt x="365" y="156"/>
                  <a:pt x="360" y="156"/>
                </a:cubicBezTo>
                <a:cubicBezTo>
                  <a:pt x="364" y="149"/>
                  <a:pt x="373" y="162"/>
                  <a:pt x="378" y="156"/>
                </a:cubicBezTo>
                <a:close/>
                <a:moveTo>
                  <a:pt x="353" y="141"/>
                </a:moveTo>
                <a:cubicBezTo>
                  <a:pt x="353" y="144"/>
                  <a:pt x="349" y="143"/>
                  <a:pt x="348" y="142"/>
                </a:cubicBezTo>
                <a:cubicBezTo>
                  <a:pt x="348" y="140"/>
                  <a:pt x="352" y="140"/>
                  <a:pt x="353" y="141"/>
                </a:cubicBezTo>
                <a:close/>
                <a:moveTo>
                  <a:pt x="344" y="143"/>
                </a:moveTo>
                <a:cubicBezTo>
                  <a:pt x="341" y="142"/>
                  <a:pt x="333" y="146"/>
                  <a:pt x="333" y="141"/>
                </a:cubicBezTo>
                <a:cubicBezTo>
                  <a:pt x="337" y="142"/>
                  <a:pt x="342" y="138"/>
                  <a:pt x="344" y="143"/>
                </a:cubicBezTo>
                <a:close/>
                <a:moveTo>
                  <a:pt x="250" y="193"/>
                </a:moveTo>
                <a:cubicBezTo>
                  <a:pt x="249" y="197"/>
                  <a:pt x="253" y="198"/>
                  <a:pt x="255" y="201"/>
                </a:cubicBezTo>
                <a:cubicBezTo>
                  <a:pt x="251" y="201"/>
                  <a:pt x="246" y="200"/>
                  <a:pt x="243" y="196"/>
                </a:cubicBezTo>
                <a:cubicBezTo>
                  <a:pt x="243" y="192"/>
                  <a:pt x="248" y="191"/>
                  <a:pt x="250" y="193"/>
                </a:cubicBezTo>
                <a:close/>
                <a:moveTo>
                  <a:pt x="209" y="190"/>
                </a:moveTo>
                <a:cubicBezTo>
                  <a:pt x="206" y="191"/>
                  <a:pt x="207" y="189"/>
                  <a:pt x="204" y="189"/>
                </a:cubicBezTo>
                <a:cubicBezTo>
                  <a:pt x="205" y="187"/>
                  <a:pt x="202" y="187"/>
                  <a:pt x="203" y="184"/>
                </a:cubicBezTo>
                <a:cubicBezTo>
                  <a:pt x="205" y="184"/>
                  <a:pt x="206" y="184"/>
                  <a:pt x="208" y="184"/>
                </a:cubicBezTo>
                <a:cubicBezTo>
                  <a:pt x="207" y="187"/>
                  <a:pt x="209" y="187"/>
                  <a:pt x="209" y="190"/>
                </a:cubicBezTo>
                <a:close/>
                <a:moveTo>
                  <a:pt x="209" y="190"/>
                </a:moveTo>
                <a:cubicBezTo>
                  <a:pt x="210" y="190"/>
                  <a:pt x="210" y="189"/>
                  <a:pt x="210" y="188"/>
                </a:cubicBezTo>
                <a:cubicBezTo>
                  <a:pt x="212" y="186"/>
                  <a:pt x="213" y="188"/>
                  <a:pt x="216" y="188"/>
                </a:cubicBezTo>
                <a:cubicBezTo>
                  <a:pt x="216" y="191"/>
                  <a:pt x="216" y="191"/>
                  <a:pt x="216" y="191"/>
                </a:cubicBezTo>
                <a:cubicBezTo>
                  <a:pt x="213" y="191"/>
                  <a:pt x="211" y="192"/>
                  <a:pt x="209" y="190"/>
                </a:cubicBezTo>
                <a:close/>
                <a:moveTo>
                  <a:pt x="229" y="608"/>
                </a:moveTo>
                <a:cubicBezTo>
                  <a:pt x="224" y="610"/>
                  <a:pt x="209" y="611"/>
                  <a:pt x="206" y="605"/>
                </a:cubicBezTo>
                <a:cubicBezTo>
                  <a:pt x="213" y="606"/>
                  <a:pt x="220" y="605"/>
                  <a:pt x="229" y="608"/>
                </a:cubicBezTo>
                <a:close/>
                <a:moveTo>
                  <a:pt x="178" y="226"/>
                </a:moveTo>
                <a:cubicBezTo>
                  <a:pt x="178" y="230"/>
                  <a:pt x="168" y="228"/>
                  <a:pt x="167" y="226"/>
                </a:cubicBezTo>
                <a:cubicBezTo>
                  <a:pt x="170" y="223"/>
                  <a:pt x="174" y="225"/>
                  <a:pt x="178" y="226"/>
                </a:cubicBezTo>
                <a:close/>
                <a:moveTo>
                  <a:pt x="157" y="731"/>
                </a:moveTo>
                <a:cubicBezTo>
                  <a:pt x="153" y="731"/>
                  <a:pt x="147" y="730"/>
                  <a:pt x="142" y="729"/>
                </a:cubicBezTo>
                <a:cubicBezTo>
                  <a:pt x="144" y="725"/>
                  <a:pt x="155" y="725"/>
                  <a:pt x="158" y="728"/>
                </a:cubicBezTo>
                <a:cubicBezTo>
                  <a:pt x="158" y="728"/>
                  <a:pt x="157" y="729"/>
                  <a:pt x="157" y="731"/>
                </a:cubicBezTo>
                <a:close/>
                <a:moveTo>
                  <a:pt x="155" y="680"/>
                </a:moveTo>
                <a:cubicBezTo>
                  <a:pt x="153" y="678"/>
                  <a:pt x="153" y="676"/>
                  <a:pt x="149" y="676"/>
                </a:cubicBezTo>
                <a:cubicBezTo>
                  <a:pt x="148" y="673"/>
                  <a:pt x="153" y="676"/>
                  <a:pt x="153" y="672"/>
                </a:cubicBezTo>
                <a:cubicBezTo>
                  <a:pt x="151" y="670"/>
                  <a:pt x="142" y="674"/>
                  <a:pt x="142" y="669"/>
                </a:cubicBezTo>
                <a:cubicBezTo>
                  <a:pt x="148" y="666"/>
                  <a:pt x="151" y="672"/>
                  <a:pt x="155" y="669"/>
                </a:cubicBezTo>
                <a:cubicBezTo>
                  <a:pt x="154" y="673"/>
                  <a:pt x="157" y="673"/>
                  <a:pt x="159" y="674"/>
                </a:cubicBezTo>
                <a:cubicBezTo>
                  <a:pt x="157" y="675"/>
                  <a:pt x="155" y="676"/>
                  <a:pt x="155" y="680"/>
                </a:cubicBezTo>
                <a:close/>
                <a:moveTo>
                  <a:pt x="183" y="732"/>
                </a:moveTo>
                <a:cubicBezTo>
                  <a:pt x="178" y="734"/>
                  <a:pt x="176" y="734"/>
                  <a:pt x="171" y="733"/>
                </a:cubicBezTo>
                <a:cubicBezTo>
                  <a:pt x="169" y="728"/>
                  <a:pt x="174" y="731"/>
                  <a:pt x="171" y="726"/>
                </a:cubicBezTo>
                <a:cubicBezTo>
                  <a:pt x="176" y="728"/>
                  <a:pt x="183" y="724"/>
                  <a:pt x="183" y="732"/>
                </a:cubicBezTo>
                <a:close/>
                <a:moveTo>
                  <a:pt x="182" y="723"/>
                </a:moveTo>
                <a:cubicBezTo>
                  <a:pt x="184" y="723"/>
                  <a:pt x="186" y="723"/>
                  <a:pt x="187" y="724"/>
                </a:cubicBezTo>
                <a:cubicBezTo>
                  <a:pt x="187" y="725"/>
                  <a:pt x="181" y="726"/>
                  <a:pt x="182" y="723"/>
                </a:cubicBezTo>
                <a:close/>
                <a:moveTo>
                  <a:pt x="205" y="668"/>
                </a:moveTo>
                <a:cubicBezTo>
                  <a:pt x="190" y="667"/>
                  <a:pt x="172" y="666"/>
                  <a:pt x="164" y="659"/>
                </a:cubicBezTo>
                <a:cubicBezTo>
                  <a:pt x="166" y="658"/>
                  <a:pt x="174" y="658"/>
                  <a:pt x="175" y="657"/>
                </a:cubicBezTo>
                <a:cubicBezTo>
                  <a:pt x="194" y="661"/>
                  <a:pt x="216" y="658"/>
                  <a:pt x="231" y="666"/>
                </a:cubicBezTo>
                <a:cubicBezTo>
                  <a:pt x="223" y="667"/>
                  <a:pt x="214" y="668"/>
                  <a:pt x="205" y="668"/>
                </a:cubicBezTo>
                <a:close/>
                <a:moveTo>
                  <a:pt x="236" y="716"/>
                </a:moveTo>
                <a:cubicBezTo>
                  <a:pt x="230" y="721"/>
                  <a:pt x="221" y="715"/>
                  <a:pt x="214" y="715"/>
                </a:cubicBezTo>
                <a:cubicBezTo>
                  <a:pt x="230" y="710"/>
                  <a:pt x="255" y="714"/>
                  <a:pt x="269" y="717"/>
                </a:cubicBezTo>
                <a:cubicBezTo>
                  <a:pt x="261" y="721"/>
                  <a:pt x="248" y="716"/>
                  <a:pt x="236" y="716"/>
                </a:cubicBezTo>
                <a:close/>
                <a:moveTo>
                  <a:pt x="217" y="619"/>
                </a:moveTo>
                <a:cubicBezTo>
                  <a:pt x="227" y="612"/>
                  <a:pt x="242" y="615"/>
                  <a:pt x="253" y="620"/>
                </a:cubicBezTo>
                <a:cubicBezTo>
                  <a:pt x="254" y="620"/>
                  <a:pt x="253" y="617"/>
                  <a:pt x="255" y="617"/>
                </a:cubicBezTo>
                <a:cubicBezTo>
                  <a:pt x="264" y="618"/>
                  <a:pt x="273" y="624"/>
                  <a:pt x="283" y="623"/>
                </a:cubicBezTo>
                <a:cubicBezTo>
                  <a:pt x="262" y="628"/>
                  <a:pt x="241" y="618"/>
                  <a:pt x="217" y="619"/>
                </a:cubicBezTo>
                <a:close/>
                <a:moveTo>
                  <a:pt x="274" y="719"/>
                </a:moveTo>
                <a:cubicBezTo>
                  <a:pt x="274" y="713"/>
                  <a:pt x="284" y="716"/>
                  <a:pt x="287" y="717"/>
                </a:cubicBezTo>
                <a:cubicBezTo>
                  <a:pt x="285" y="722"/>
                  <a:pt x="279" y="717"/>
                  <a:pt x="274" y="719"/>
                </a:cubicBezTo>
                <a:close/>
                <a:moveTo>
                  <a:pt x="290" y="720"/>
                </a:moveTo>
                <a:cubicBezTo>
                  <a:pt x="290" y="718"/>
                  <a:pt x="294" y="719"/>
                  <a:pt x="292" y="716"/>
                </a:cubicBezTo>
                <a:cubicBezTo>
                  <a:pt x="294" y="716"/>
                  <a:pt x="295" y="716"/>
                  <a:pt x="297" y="716"/>
                </a:cubicBezTo>
                <a:cubicBezTo>
                  <a:pt x="297" y="717"/>
                  <a:pt x="299" y="718"/>
                  <a:pt x="299" y="720"/>
                </a:cubicBezTo>
                <a:lnTo>
                  <a:pt x="290" y="720"/>
                </a:lnTo>
                <a:close/>
                <a:moveTo>
                  <a:pt x="301" y="622"/>
                </a:moveTo>
                <a:cubicBezTo>
                  <a:pt x="302" y="620"/>
                  <a:pt x="303" y="618"/>
                  <a:pt x="307" y="619"/>
                </a:cubicBezTo>
                <a:cubicBezTo>
                  <a:pt x="308" y="621"/>
                  <a:pt x="306" y="622"/>
                  <a:pt x="306" y="624"/>
                </a:cubicBezTo>
                <a:cubicBezTo>
                  <a:pt x="304" y="624"/>
                  <a:pt x="304" y="622"/>
                  <a:pt x="301" y="622"/>
                </a:cubicBezTo>
                <a:close/>
                <a:moveTo>
                  <a:pt x="322" y="721"/>
                </a:moveTo>
                <a:cubicBezTo>
                  <a:pt x="319" y="724"/>
                  <a:pt x="309" y="722"/>
                  <a:pt x="307" y="719"/>
                </a:cubicBezTo>
                <a:cubicBezTo>
                  <a:pt x="308" y="719"/>
                  <a:pt x="312" y="720"/>
                  <a:pt x="310" y="718"/>
                </a:cubicBezTo>
                <a:cubicBezTo>
                  <a:pt x="321" y="715"/>
                  <a:pt x="336" y="716"/>
                  <a:pt x="345" y="721"/>
                </a:cubicBezTo>
                <a:cubicBezTo>
                  <a:pt x="338" y="723"/>
                  <a:pt x="326" y="726"/>
                  <a:pt x="322" y="721"/>
                </a:cubicBezTo>
                <a:close/>
                <a:moveTo>
                  <a:pt x="351" y="631"/>
                </a:moveTo>
                <a:cubicBezTo>
                  <a:pt x="352" y="628"/>
                  <a:pt x="352" y="629"/>
                  <a:pt x="351" y="626"/>
                </a:cubicBezTo>
                <a:cubicBezTo>
                  <a:pt x="348" y="626"/>
                  <a:pt x="348" y="628"/>
                  <a:pt x="345" y="627"/>
                </a:cubicBezTo>
                <a:cubicBezTo>
                  <a:pt x="343" y="627"/>
                  <a:pt x="345" y="628"/>
                  <a:pt x="345" y="630"/>
                </a:cubicBezTo>
                <a:cubicBezTo>
                  <a:pt x="336" y="630"/>
                  <a:pt x="329" y="629"/>
                  <a:pt x="323" y="629"/>
                </a:cubicBezTo>
                <a:cubicBezTo>
                  <a:pt x="324" y="625"/>
                  <a:pt x="327" y="629"/>
                  <a:pt x="331" y="628"/>
                </a:cubicBezTo>
                <a:cubicBezTo>
                  <a:pt x="331" y="625"/>
                  <a:pt x="329" y="625"/>
                  <a:pt x="327" y="625"/>
                </a:cubicBezTo>
                <a:cubicBezTo>
                  <a:pt x="329" y="621"/>
                  <a:pt x="331" y="620"/>
                  <a:pt x="331" y="616"/>
                </a:cubicBezTo>
                <a:cubicBezTo>
                  <a:pt x="306" y="614"/>
                  <a:pt x="281" y="616"/>
                  <a:pt x="255" y="614"/>
                </a:cubicBezTo>
                <a:cubicBezTo>
                  <a:pt x="251" y="614"/>
                  <a:pt x="243" y="614"/>
                  <a:pt x="241" y="610"/>
                </a:cubicBezTo>
                <a:cubicBezTo>
                  <a:pt x="245" y="607"/>
                  <a:pt x="252" y="609"/>
                  <a:pt x="264" y="608"/>
                </a:cubicBezTo>
                <a:cubicBezTo>
                  <a:pt x="268" y="608"/>
                  <a:pt x="269" y="608"/>
                  <a:pt x="274" y="609"/>
                </a:cubicBezTo>
                <a:cubicBezTo>
                  <a:pt x="278" y="610"/>
                  <a:pt x="281" y="608"/>
                  <a:pt x="285" y="608"/>
                </a:cubicBezTo>
                <a:cubicBezTo>
                  <a:pt x="298" y="609"/>
                  <a:pt x="312" y="613"/>
                  <a:pt x="326" y="611"/>
                </a:cubicBezTo>
                <a:cubicBezTo>
                  <a:pt x="328" y="611"/>
                  <a:pt x="327" y="607"/>
                  <a:pt x="327" y="606"/>
                </a:cubicBezTo>
                <a:cubicBezTo>
                  <a:pt x="332" y="607"/>
                  <a:pt x="341" y="615"/>
                  <a:pt x="345" y="608"/>
                </a:cubicBezTo>
                <a:cubicBezTo>
                  <a:pt x="356" y="610"/>
                  <a:pt x="360" y="613"/>
                  <a:pt x="368" y="611"/>
                </a:cubicBezTo>
                <a:cubicBezTo>
                  <a:pt x="372" y="616"/>
                  <a:pt x="376" y="614"/>
                  <a:pt x="383" y="616"/>
                </a:cubicBezTo>
                <a:cubicBezTo>
                  <a:pt x="377" y="622"/>
                  <a:pt x="363" y="613"/>
                  <a:pt x="353" y="618"/>
                </a:cubicBezTo>
                <a:cubicBezTo>
                  <a:pt x="354" y="619"/>
                  <a:pt x="357" y="619"/>
                  <a:pt x="357" y="621"/>
                </a:cubicBezTo>
                <a:cubicBezTo>
                  <a:pt x="357" y="625"/>
                  <a:pt x="354" y="625"/>
                  <a:pt x="353" y="628"/>
                </a:cubicBezTo>
                <a:cubicBezTo>
                  <a:pt x="360" y="629"/>
                  <a:pt x="370" y="629"/>
                  <a:pt x="376" y="626"/>
                </a:cubicBezTo>
                <a:cubicBezTo>
                  <a:pt x="378" y="630"/>
                  <a:pt x="381" y="628"/>
                  <a:pt x="386" y="630"/>
                </a:cubicBezTo>
                <a:cubicBezTo>
                  <a:pt x="376" y="634"/>
                  <a:pt x="365" y="631"/>
                  <a:pt x="351" y="631"/>
                </a:cubicBezTo>
                <a:close/>
                <a:moveTo>
                  <a:pt x="365" y="626"/>
                </a:moveTo>
                <a:cubicBezTo>
                  <a:pt x="365" y="621"/>
                  <a:pt x="372" y="622"/>
                  <a:pt x="376" y="623"/>
                </a:cubicBezTo>
                <a:cubicBezTo>
                  <a:pt x="374" y="626"/>
                  <a:pt x="372" y="626"/>
                  <a:pt x="369" y="628"/>
                </a:cubicBezTo>
                <a:cubicBezTo>
                  <a:pt x="370" y="623"/>
                  <a:pt x="368" y="626"/>
                  <a:pt x="365" y="626"/>
                </a:cubicBezTo>
                <a:close/>
                <a:moveTo>
                  <a:pt x="386" y="160"/>
                </a:moveTo>
                <a:cubicBezTo>
                  <a:pt x="385" y="158"/>
                  <a:pt x="383" y="158"/>
                  <a:pt x="380" y="158"/>
                </a:cubicBezTo>
                <a:cubicBezTo>
                  <a:pt x="379" y="155"/>
                  <a:pt x="383" y="157"/>
                  <a:pt x="381" y="153"/>
                </a:cubicBezTo>
                <a:cubicBezTo>
                  <a:pt x="384" y="155"/>
                  <a:pt x="385" y="155"/>
                  <a:pt x="389" y="154"/>
                </a:cubicBezTo>
                <a:cubicBezTo>
                  <a:pt x="391" y="156"/>
                  <a:pt x="387" y="158"/>
                  <a:pt x="386" y="160"/>
                </a:cubicBezTo>
                <a:close/>
                <a:moveTo>
                  <a:pt x="584" y="744"/>
                </a:moveTo>
                <a:cubicBezTo>
                  <a:pt x="588" y="745"/>
                  <a:pt x="593" y="744"/>
                  <a:pt x="595" y="745"/>
                </a:cubicBezTo>
                <a:cubicBezTo>
                  <a:pt x="596" y="751"/>
                  <a:pt x="589" y="750"/>
                  <a:pt x="584" y="750"/>
                </a:cubicBezTo>
                <a:cubicBezTo>
                  <a:pt x="583" y="747"/>
                  <a:pt x="584" y="748"/>
                  <a:pt x="584" y="744"/>
                </a:cubicBezTo>
                <a:close/>
                <a:moveTo>
                  <a:pt x="567" y="736"/>
                </a:moveTo>
                <a:cubicBezTo>
                  <a:pt x="568" y="731"/>
                  <a:pt x="575" y="734"/>
                  <a:pt x="576" y="738"/>
                </a:cubicBezTo>
                <a:cubicBezTo>
                  <a:pt x="566" y="744"/>
                  <a:pt x="555" y="739"/>
                  <a:pt x="541" y="739"/>
                </a:cubicBezTo>
                <a:cubicBezTo>
                  <a:pt x="544" y="732"/>
                  <a:pt x="560" y="736"/>
                  <a:pt x="567" y="736"/>
                </a:cubicBezTo>
                <a:close/>
                <a:moveTo>
                  <a:pt x="495" y="733"/>
                </a:moveTo>
                <a:cubicBezTo>
                  <a:pt x="493" y="738"/>
                  <a:pt x="484" y="736"/>
                  <a:pt x="479" y="735"/>
                </a:cubicBezTo>
                <a:cubicBezTo>
                  <a:pt x="482" y="730"/>
                  <a:pt x="491" y="731"/>
                  <a:pt x="495" y="733"/>
                </a:cubicBezTo>
                <a:close/>
                <a:moveTo>
                  <a:pt x="790" y="727"/>
                </a:moveTo>
                <a:cubicBezTo>
                  <a:pt x="791" y="729"/>
                  <a:pt x="789" y="730"/>
                  <a:pt x="787" y="730"/>
                </a:cubicBezTo>
                <a:cubicBezTo>
                  <a:pt x="786" y="729"/>
                  <a:pt x="786" y="728"/>
                  <a:pt x="786" y="726"/>
                </a:cubicBezTo>
                <a:cubicBezTo>
                  <a:pt x="788" y="726"/>
                  <a:pt x="789" y="726"/>
                  <a:pt x="790" y="727"/>
                </a:cubicBezTo>
                <a:close/>
                <a:moveTo>
                  <a:pt x="421" y="155"/>
                </a:moveTo>
                <a:cubicBezTo>
                  <a:pt x="423" y="156"/>
                  <a:pt x="424" y="160"/>
                  <a:pt x="423" y="162"/>
                </a:cubicBezTo>
                <a:cubicBezTo>
                  <a:pt x="420" y="161"/>
                  <a:pt x="419" y="157"/>
                  <a:pt x="421" y="155"/>
                </a:cubicBezTo>
                <a:close/>
                <a:moveTo>
                  <a:pt x="414" y="155"/>
                </a:moveTo>
                <a:cubicBezTo>
                  <a:pt x="413" y="158"/>
                  <a:pt x="411" y="163"/>
                  <a:pt x="408" y="160"/>
                </a:cubicBezTo>
                <a:cubicBezTo>
                  <a:pt x="409" y="157"/>
                  <a:pt x="410" y="155"/>
                  <a:pt x="414" y="155"/>
                </a:cubicBezTo>
                <a:close/>
                <a:moveTo>
                  <a:pt x="404" y="723"/>
                </a:moveTo>
                <a:cubicBezTo>
                  <a:pt x="405" y="721"/>
                  <a:pt x="410" y="721"/>
                  <a:pt x="412" y="722"/>
                </a:cubicBezTo>
                <a:cubicBezTo>
                  <a:pt x="411" y="726"/>
                  <a:pt x="408" y="722"/>
                  <a:pt x="404" y="723"/>
                </a:cubicBezTo>
                <a:close/>
                <a:moveTo>
                  <a:pt x="414" y="720"/>
                </a:moveTo>
                <a:cubicBezTo>
                  <a:pt x="418" y="722"/>
                  <a:pt x="420" y="722"/>
                  <a:pt x="425" y="722"/>
                </a:cubicBezTo>
                <a:cubicBezTo>
                  <a:pt x="424" y="725"/>
                  <a:pt x="412" y="726"/>
                  <a:pt x="414" y="720"/>
                </a:cubicBezTo>
                <a:close/>
                <a:moveTo>
                  <a:pt x="434" y="681"/>
                </a:moveTo>
                <a:cubicBezTo>
                  <a:pt x="428" y="680"/>
                  <a:pt x="419" y="682"/>
                  <a:pt x="414" y="678"/>
                </a:cubicBezTo>
                <a:cubicBezTo>
                  <a:pt x="420" y="670"/>
                  <a:pt x="428" y="674"/>
                  <a:pt x="436" y="679"/>
                </a:cubicBezTo>
                <a:cubicBezTo>
                  <a:pt x="439" y="679"/>
                  <a:pt x="441" y="677"/>
                  <a:pt x="444" y="676"/>
                </a:cubicBezTo>
                <a:cubicBezTo>
                  <a:pt x="445" y="679"/>
                  <a:pt x="452" y="680"/>
                  <a:pt x="454" y="685"/>
                </a:cubicBezTo>
                <a:cubicBezTo>
                  <a:pt x="447" y="690"/>
                  <a:pt x="437" y="687"/>
                  <a:pt x="434" y="681"/>
                </a:cubicBezTo>
                <a:close/>
                <a:moveTo>
                  <a:pt x="440" y="723"/>
                </a:moveTo>
                <a:cubicBezTo>
                  <a:pt x="445" y="721"/>
                  <a:pt x="451" y="720"/>
                  <a:pt x="458" y="722"/>
                </a:cubicBezTo>
                <a:cubicBezTo>
                  <a:pt x="454" y="728"/>
                  <a:pt x="444" y="724"/>
                  <a:pt x="440" y="723"/>
                </a:cubicBezTo>
                <a:close/>
                <a:moveTo>
                  <a:pt x="478" y="685"/>
                </a:moveTo>
                <a:cubicBezTo>
                  <a:pt x="474" y="685"/>
                  <a:pt x="474" y="685"/>
                  <a:pt x="474" y="685"/>
                </a:cubicBezTo>
                <a:cubicBezTo>
                  <a:pt x="474" y="684"/>
                  <a:pt x="475" y="683"/>
                  <a:pt x="476" y="683"/>
                </a:cubicBezTo>
                <a:cubicBezTo>
                  <a:pt x="476" y="682"/>
                  <a:pt x="476" y="680"/>
                  <a:pt x="475" y="680"/>
                </a:cubicBezTo>
                <a:cubicBezTo>
                  <a:pt x="479" y="677"/>
                  <a:pt x="479" y="684"/>
                  <a:pt x="478" y="685"/>
                </a:cubicBezTo>
                <a:close/>
                <a:moveTo>
                  <a:pt x="455" y="633"/>
                </a:moveTo>
                <a:cubicBezTo>
                  <a:pt x="448" y="633"/>
                  <a:pt x="446" y="636"/>
                  <a:pt x="443" y="638"/>
                </a:cubicBezTo>
                <a:cubicBezTo>
                  <a:pt x="433" y="638"/>
                  <a:pt x="424" y="628"/>
                  <a:pt x="412" y="634"/>
                </a:cubicBezTo>
                <a:cubicBezTo>
                  <a:pt x="408" y="633"/>
                  <a:pt x="406" y="631"/>
                  <a:pt x="402" y="631"/>
                </a:cubicBezTo>
                <a:cubicBezTo>
                  <a:pt x="407" y="624"/>
                  <a:pt x="421" y="628"/>
                  <a:pt x="434" y="628"/>
                </a:cubicBezTo>
                <a:cubicBezTo>
                  <a:pt x="435" y="628"/>
                  <a:pt x="438" y="626"/>
                  <a:pt x="438" y="626"/>
                </a:cubicBezTo>
                <a:cubicBezTo>
                  <a:pt x="441" y="626"/>
                  <a:pt x="444" y="629"/>
                  <a:pt x="447" y="630"/>
                </a:cubicBezTo>
                <a:cubicBezTo>
                  <a:pt x="452" y="631"/>
                  <a:pt x="455" y="629"/>
                  <a:pt x="461" y="629"/>
                </a:cubicBezTo>
                <a:cubicBezTo>
                  <a:pt x="467" y="628"/>
                  <a:pt x="477" y="628"/>
                  <a:pt x="480" y="634"/>
                </a:cubicBezTo>
                <a:cubicBezTo>
                  <a:pt x="474" y="635"/>
                  <a:pt x="460" y="640"/>
                  <a:pt x="455" y="633"/>
                </a:cubicBezTo>
                <a:close/>
                <a:moveTo>
                  <a:pt x="508" y="155"/>
                </a:moveTo>
                <a:cubicBezTo>
                  <a:pt x="509" y="154"/>
                  <a:pt x="513" y="154"/>
                  <a:pt x="514" y="155"/>
                </a:cubicBezTo>
                <a:cubicBezTo>
                  <a:pt x="513" y="158"/>
                  <a:pt x="512" y="159"/>
                  <a:pt x="509" y="160"/>
                </a:cubicBezTo>
                <a:cubicBezTo>
                  <a:pt x="509" y="158"/>
                  <a:pt x="507" y="158"/>
                  <a:pt x="508" y="155"/>
                </a:cubicBezTo>
                <a:close/>
                <a:moveTo>
                  <a:pt x="482" y="636"/>
                </a:moveTo>
                <a:cubicBezTo>
                  <a:pt x="483" y="635"/>
                  <a:pt x="482" y="635"/>
                  <a:pt x="482" y="634"/>
                </a:cubicBezTo>
                <a:cubicBezTo>
                  <a:pt x="483" y="632"/>
                  <a:pt x="488" y="634"/>
                  <a:pt x="493" y="634"/>
                </a:cubicBezTo>
                <a:cubicBezTo>
                  <a:pt x="491" y="637"/>
                  <a:pt x="486" y="636"/>
                  <a:pt x="482" y="636"/>
                </a:cubicBezTo>
                <a:close/>
                <a:moveTo>
                  <a:pt x="489" y="679"/>
                </a:moveTo>
                <a:cubicBezTo>
                  <a:pt x="489" y="672"/>
                  <a:pt x="498" y="676"/>
                  <a:pt x="508" y="675"/>
                </a:cubicBezTo>
                <a:cubicBezTo>
                  <a:pt x="503" y="680"/>
                  <a:pt x="495" y="678"/>
                  <a:pt x="489" y="679"/>
                </a:cubicBezTo>
                <a:close/>
                <a:moveTo>
                  <a:pt x="508" y="635"/>
                </a:moveTo>
                <a:cubicBezTo>
                  <a:pt x="513" y="636"/>
                  <a:pt x="517" y="635"/>
                  <a:pt x="521" y="636"/>
                </a:cubicBezTo>
                <a:cubicBezTo>
                  <a:pt x="518" y="638"/>
                  <a:pt x="517" y="637"/>
                  <a:pt x="517" y="640"/>
                </a:cubicBezTo>
                <a:cubicBezTo>
                  <a:pt x="512" y="641"/>
                  <a:pt x="513" y="639"/>
                  <a:pt x="508" y="639"/>
                </a:cubicBezTo>
                <a:lnTo>
                  <a:pt x="508" y="635"/>
                </a:lnTo>
                <a:close/>
                <a:moveTo>
                  <a:pt x="511" y="645"/>
                </a:moveTo>
                <a:cubicBezTo>
                  <a:pt x="513" y="640"/>
                  <a:pt x="523" y="646"/>
                  <a:pt x="530" y="645"/>
                </a:cubicBezTo>
                <a:cubicBezTo>
                  <a:pt x="524" y="646"/>
                  <a:pt x="517" y="647"/>
                  <a:pt x="511" y="645"/>
                </a:cubicBezTo>
                <a:close/>
                <a:moveTo>
                  <a:pt x="525" y="639"/>
                </a:moveTo>
                <a:cubicBezTo>
                  <a:pt x="527" y="641"/>
                  <a:pt x="528" y="638"/>
                  <a:pt x="532" y="639"/>
                </a:cubicBezTo>
                <a:cubicBezTo>
                  <a:pt x="533" y="642"/>
                  <a:pt x="524" y="642"/>
                  <a:pt x="525" y="639"/>
                </a:cubicBezTo>
                <a:close/>
                <a:moveTo>
                  <a:pt x="541" y="640"/>
                </a:moveTo>
                <a:cubicBezTo>
                  <a:pt x="538" y="639"/>
                  <a:pt x="538" y="637"/>
                  <a:pt x="536" y="640"/>
                </a:cubicBezTo>
                <a:cubicBezTo>
                  <a:pt x="534" y="639"/>
                  <a:pt x="534" y="636"/>
                  <a:pt x="530" y="635"/>
                </a:cubicBezTo>
                <a:cubicBezTo>
                  <a:pt x="535" y="631"/>
                  <a:pt x="538" y="634"/>
                  <a:pt x="545" y="633"/>
                </a:cubicBezTo>
                <a:cubicBezTo>
                  <a:pt x="545" y="637"/>
                  <a:pt x="543" y="639"/>
                  <a:pt x="541" y="640"/>
                </a:cubicBezTo>
                <a:close/>
                <a:moveTo>
                  <a:pt x="766" y="645"/>
                </a:moveTo>
                <a:cubicBezTo>
                  <a:pt x="768" y="644"/>
                  <a:pt x="771" y="646"/>
                  <a:pt x="773" y="647"/>
                </a:cubicBezTo>
                <a:cubicBezTo>
                  <a:pt x="772" y="649"/>
                  <a:pt x="768" y="648"/>
                  <a:pt x="766" y="648"/>
                </a:cubicBezTo>
                <a:lnTo>
                  <a:pt x="766" y="645"/>
                </a:lnTo>
                <a:close/>
                <a:moveTo>
                  <a:pt x="558" y="673"/>
                </a:moveTo>
                <a:cubicBezTo>
                  <a:pt x="557" y="671"/>
                  <a:pt x="562" y="674"/>
                  <a:pt x="561" y="670"/>
                </a:cubicBezTo>
                <a:cubicBezTo>
                  <a:pt x="563" y="670"/>
                  <a:pt x="563" y="672"/>
                  <a:pt x="566" y="672"/>
                </a:cubicBezTo>
                <a:cubicBezTo>
                  <a:pt x="565" y="676"/>
                  <a:pt x="561" y="673"/>
                  <a:pt x="558" y="673"/>
                </a:cubicBezTo>
                <a:close/>
                <a:moveTo>
                  <a:pt x="659" y="658"/>
                </a:moveTo>
                <a:cubicBezTo>
                  <a:pt x="663" y="654"/>
                  <a:pt x="675" y="654"/>
                  <a:pt x="680" y="659"/>
                </a:cubicBezTo>
                <a:cubicBezTo>
                  <a:pt x="675" y="662"/>
                  <a:pt x="667" y="658"/>
                  <a:pt x="659" y="658"/>
                </a:cubicBezTo>
                <a:close/>
                <a:moveTo>
                  <a:pt x="683" y="682"/>
                </a:moveTo>
                <a:cubicBezTo>
                  <a:pt x="683" y="679"/>
                  <a:pt x="686" y="679"/>
                  <a:pt x="687" y="681"/>
                </a:cubicBezTo>
                <a:cubicBezTo>
                  <a:pt x="687" y="682"/>
                  <a:pt x="684" y="683"/>
                  <a:pt x="683" y="682"/>
                </a:cubicBezTo>
                <a:close/>
                <a:moveTo>
                  <a:pt x="686" y="660"/>
                </a:moveTo>
                <a:cubicBezTo>
                  <a:pt x="687" y="657"/>
                  <a:pt x="689" y="655"/>
                  <a:pt x="690" y="652"/>
                </a:cubicBezTo>
                <a:cubicBezTo>
                  <a:pt x="693" y="652"/>
                  <a:pt x="697" y="655"/>
                  <a:pt x="698" y="652"/>
                </a:cubicBezTo>
                <a:cubicBezTo>
                  <a:pt x="694" y="649"/>
                  <a:pt x="684" y="653"/>
                  <a:pt x="680" y="650"/>
                </a:cubicBezTo>
                <a:cubicBezTo>
                  <a:pt x="679" y="648"/>
                  <a:pt x="679" y="644"/>
                  <a:pt x="680" y="648"/>
                </a:cubicBezTo>
                <a:cubicBezTo>
                  <a:pt x="689" y="649"/>
                  <a:pt x="697" y="648"/>
                  <a:pt x="704" y="649"/>
                </a:cubicBezTo>
                <a:cubicBezTo>
                  <a:pt x="704" y="656"/>
                  <a:pt x="710" y="657"/>
                  <a:pt x="713" y="659"/>
                </a:cubicBezTo>
                <a:cubicBezTo>
                  <a:pt x="706" y="665"/>
                  <a:pt x="694" y="660"/>
                  <a:pt x="686" y="660"/>
                </a:cubicBezTo>
                <a:close/>
                <a:moveTo>
                  <a:pt x="731" y="678"/>
                </a:moveTo>
                <a:cubicBezTo>
                  <a:pt x="730" y="677"/>
                  <a:pt x="730" y="675"/>
                  <a:pt x="730" y="673"/>
                </a:cubicBezTo>
                <a:cubicBezTo>
                  <a:pt x="732" y="673"/>
                  <a:pt x="733" y="673"/>
                  <a:pt x="734" y="674"/>
                </a:cubicBezTo>
                <a:cubicBezTo>
                  <a:pt x="735" y="677"/>
                  <a:pt x="732" y="676"/>
                  <a:pt x="731" y="678"/>
                </a:cubicBezTo>
                <a:close/>
                <a:moveTo>
                  <a:pt x="718" y="659"/>
                </a:moveTo>
                <a:cubicBezTo>
                  <a:pt x="722" y="657"/>
                  <a:pt x="715" y="657"/>
                  <a:pt x="715" y="654"/>
                </a:cubicBezTo>
                <a:cubicBezTo>
                  <a:pt x="720" y="653"/>
                  <a:pt x="720" y="653"/>
                  <a:pt x="723" y="653"/>
                </a:cubicBezTo>
                <a:cubicBezTo>
                  <a:pt x="715" y="642"/>
                  <a:pt x="703" y="650"/>
                  <a:pt x="693" y="643"/>
                </a:cubicBezTo>
                <a:cubicBezTo>
                  <a:pt x="691" y="643"/>
                  <a:pt x="693" y="647"/>
                  <a:pt x="689" y="645"/>
                </a:cubicBezTo>
                <a:cubicBezTo>
                  <a:pt x="689" y="644"/>
                  <a:pt x="690" y="644"/>
                  <a:pt x="691" y="644"/>
                </a:cubicBezTo>
                <a:cubicBezTo>
                  <a:pt x="680" y="636"/>
                  <a:pt x="663" y="645"/>
                  <a:pt x="653" y="641"/>
                </a:cubicBezTo>
                <a:cubicBezTo>
                  <a:pt x="651" y="644"/>
                  <a:pt x="646" y="644"/>
                  <a:pt x="641" y="645"/>
                </a:cubicBezTo>
                <a:cubicBezTo>
                  <a:pt x="641" y="650"/>
                  <a:pt x="632" y="648"/>
                  <a:pt x="623" y="649"/>
                </a:cubicBezTo>
                <a:cubicBezTo>
                  <a:pt x="634" y="652"/>
                  <a:pt x="646" y="653"/>
                  <a:pt x="656" y="656"/>
                </a:cubicBezTo>
                <a:cubicBezTo>
                  <a:pt x="652" y="661"/>
                  <a:pt x="642" y="656"/>
                  <a:pt x="635" y="659"/>
                </a:cubicBezTo>
                <a:cubicBezTo>
                  <a:pt x="619" y="654"/>
                  <a:pt x="593" y="658"/>
                  <a:pt x="578" y="655"/>
                </a:cubicBezTo>
                <a:cubicBezTo>
                  <a:pt x="580" y="651"/>
                  <a:pt x="588" y="654"/>
                  <a:pt x="593" y="653"/>
                </a:cubicBezTo>
                <a:cubicBezTo>
                  <a:pt x="595" y="649"/>
                  <a:pt x="586" y="646"/>
                  <a:pt x="584" y="647"/>
                </a:cubicBezTo>
                <a:cubicBezTo>
                  <a:pt x="591" y="643"/>
                  <a:pt x="598" y="647"/>
                  <a:pt x="610" y="645"/>
                </a:cubicBezTo>
                <a:cubicBezTo>
                  <a:pt x="607" y="641"/>
                  <a:pt x="597" y="645"/>
                  <a:pt x="595" y="641"/>
                </a:cubicBezTo>
                <a:cubicBezTo>
                  <a:pt x="589" y="648"/>
                  <a:pt x="581" y="639"/>
                  <a:pt x="573" y="644"/>
                </a:cubicBezTo>
                <a:cubicBezTo>
                  <a:pt x="573" y="645"/>
                  <a:pt x="575" y="646"/>
                  <a:pt x="574" y="647"/>
                </a:cubicBezTo>
                <a:cubicBezTo>
                  <a:pt x="572" y="647"/>
                  <a:pt x="570" y="647"/>
                  <a:pt x="569" y="646"/>
                </a:cubicBezTo>
                <a:cubicBezTo>
                  <a:pt x="569" y="645"/>
                  <a:pt x="570" y="644"/>
                  <a:pt x="572" y="645"/>
                </a:cubicBezTo>
                <a:cubicBezTo>
                  <a:pt x="565" y="641"/>
                  <a:pt x="556" y="641"/>
                  <a:pt x="547" y="639"/>
                </a:cubicBezTo>
                <a:cubicBezTo>
                  <a:pt x="546" y="630"/>
                  <a:pt x="557" y="637"/>
                  <a:pt x="560" y="632"/>
                </a:cubicBezTo>
                <a:cubicBezTo>
                  <a:pt x="562" y="635"/>
                  <a:pt x="564" y="633"/>
                  <a:pt x="568" y="632"/>
                </a:cubicBezTo>
                <a:cubicBezTo>
                  <a:pt x="583" y="631"/>
                  <a:pt x="599" y="641"/>
                  <a:pt x="613" y="633"/>
                </a:cubicBezTo>
                <a:cubicBezTo>
                  <a:pt x="634" y="635"/>
                  <a:pt x="659" y="634"/>
                  <a:pt x="686" y="634"/>
                </a:cubicBezTo>
                <a:cubicBezTo>
                  <a:pt x="702" y="638"/>
                  <a:pt x="731" y="635"/>
                  <a:pt x="751" y="639"/>
                </a:cubicBezTo>
                <a:cubicBezTo>
                  <a:pt x="751" y="643"/>
                  <a:pt x="744" y="639"/>
                  <a:pt x="743" y="642"/>
                </a:cubicBezTo>
                <a:cubicBezTo>
                  <a:pt x="749" y="645"/>
                  <a:pt x="751" y="641"/>
                  <a:pt x="757" y="645"/>
                </a:cubicBezTo>
                <a:cubicBezTo>
                  <a:pt x="755" y="649"/>
                  <a:pt x="746" y="645"/>
                  <a:pt x="749" y="650"/>
                </a:cubicBezTo>
                <a:cubicBezTo>
                  <a:pt x="747" y="648"/>
                  <a:pt x="744" y="648"/>
                  <a:pt x="743" y="645"/>
                </a:cubicBezTo>
                <a:cubicBezTo>
                  <a:pt x="737" y="650"/>
                  <a:pt x="729" y="648"/>
                  <a:pt x="724" y="652"/>
                </a:cubicBezTo>
                <a:cubicBezTo>
                  <a:pt x="739" y="655"/>
                  <a:pt x="754" y="651"/>
                  <a:pt x="765" y="657"/>
                </a:cubicBezTo>
                <a:cubicBezTo>
                  <a:pt x="749" y="657"/>
                  <a:pt x="738" y="662"/>
                  <a:pt x="718" y="659"/>
                </a:cubicBezTo>
                <a:close/>
                <a:moveTo>
                  <a:pt x="765" y="657"/>
                </a:moveTo>
                <a:cubicBezTo>
                  <a:pt x="767" y="654"/>
                  <a:pt x="772" y="655"/>
                  <a:pt x="775" y="657"/>
                </a:cubicBezTo>
                <a:cubicBezTo>
                  <a:pt x="773" y="659"/>
                  <a:pt x="768" y="657"/>
                  <a:pt x="765" y="657"/>
                </a:cubicBezTo>
                <a:close/>
                <a:moveTo>
                  <a:pt x="767" y="685"/>
                </a:moveTo>
                <a:cubicBezTo>
                  <a:pt x="769" y="683"/>
                  <a:pt x="773" y="686"/>
                  <a:pt x="777" y="685"/>
                </a:cubicBezTo>
                <a:cubicBezTo>
                  <a:pt x="774" y="687"/>
                  <a:pt x="769" y="688"/>
                  <a:pt x="767" y="685"/>
                </a:cubicBezTo>
                <a:close/>
                <a:moveTo>
                  <a:pt x="826" y="147"/>
                </a:moveTo>
                <a:cubicBezTo>
                  <a:pt x="823" y="148"/>
                  <a:pt x="824" y="143"/>
                  <a:pt x="822" y="143"/>
                </a:cubicBezTo>
                <a:cubicBezTo>
                  <a:pt x="822" y="141"/>
                  <a:pt x="828" y="142"/>
                  <a:pt x="829" y="143"/>
                </a:cubicBezTo>
                <a:cubicBezTo>
                  <a:pt x="829" y="145"/>
                  <a:pt x="827" y="146"/>
                  <a:pt x="826" y="147"/>
                </a:cubicBezTo>
                <a:close/>
                <a:moveTo>
                  <a:pt x="822" y="124"/>
                </a:moveTo>
                <a:cubicBezTo>
                  <a:pt x="821" y="122"/>
                  <a:pt x="820" y="121"/>
                  <a:pt x="819" y="121"/>
                </a:cubicBezTo>
                <a:cubicBezTo>
                  <a:pt x="818" y="118"/>
                  <a:pt x="820" y="118"/>
                  <a:pt x="821" y="116"/>
                </a:cubicBezTo>
                <a:cubicBezTo>
                  <a:pt x="819" y="111"/>
                  <a:pt x="814" y="111"/>
                  <a:pt x="809" y="111"/>
                </a:cubicBezTo>
                <a:cubicBezTo>
                  <a:pt x="812" y="108"/>
                  <a:pt x="822" y="105"/>
                  <a:pt x="824" y="110"/>
                </a:cubicBezTo>
                <a:cubicBezTo>
                  <a:pt x="837" y="113"/>
                  <a:pt x="854" y="106"/>
                  <a:pt x="863" y="111"/>
                </a:cubicBezTo>
                <a:cubicBezTo>
                  <a:pt x="857" y="112"/>
                  <a:pt x="854" y="117"/>
                  <a:pt x="845" y="115"/>
                </a:cubicBezTo>
                <a:cubicBezTo>
                  <a:pt x="847" y="118"/>
                  <a:pt x="852" y="118"/>
                  <a:pt x="855" y="120"/>
                </a:cubicBezTo>
                <a:cubicBezTo>
                  <a:pt x="844" y="123"/>
                  <a:pt x="834" y="119"/>
                  <a:pt x="822" y="124"/>
                </a:cubicBezTo>
                <a:close/>
                <a:moveTo>
                  <a:pt x="843" y="175"/>
                </a:moveTo>
                <a:cubicBezTo>
                  <a:pt x="844" y="173"/>
                  <a:pt x="848" y="174"/>
                  <a:pt x="849" y="172"/>
                </a:cubicBezTo>
                <a:cubicBezTo>
                  <a:pt x="851" y="173"/>
                  <a:pt x="852" y="174"/>
                  <a:pt x="852" y="176"/>
                </a:cubicBezTo>
                <a:cubicBezTo>
                  <a:pt x="849" y="176"/>
                  <a:pt x="847" y="174"/>
                  <a:pt x="843" y="175"/>
                </a:cubicBezTo>
                <a:close/>
                <a:moveTo>
                  <a:pt x="856" y="175"/>
                </a:moveTo>
                <a:cubicBezTo>
                  <a:pt x="853" y="169"/>
                  <a:pt x="849" y="169"/>
                  <a:pt x="844" y="167"/>
                </a:cubicBezTo>
                <a:cubicBezTo>
                  <a:pt x="847" y="159"/>
                  <a:pt x="865" y="164"/>
                  <a:pt x="871" y="168"/>
                </a:cubicBezTo>
                <a:cubicBezTo>
                  <a:pt x="870" y="174"/>
                  <a:pt x="861" y="172"/>
                  <a:pt x="856" y="175"/>
                </a:cubicBezTo>
                <a:close/>
                <a:moveTo>
                  <a:pt x="876" y="696"/>
                </a:moveTo>
                <a:cubicBezTo>
                  <a:pt x="877" y="694"/>
                  <a:pt x="882" y="696"/>
                  <a:pt x="884" y="695"/>
                </a:cubicBezTo>
                <a:cubicBezTo>
                  <a:pt x="884" y="699"/>
                  <a:pt x="877" y="697"/>
                  <a:pt x="876" y="696"/>
                </a:cubicBezTo>
                <a:close/>
                <a:moveTo>
                  <a:pt x="885" y="696"/>
                </a:moveTo>
                <a:cubicBezTo>
                  <a:pt x="888" y="697"/>
                  <a:pt x="887" y="696"/>
                  <a:pt x="890" y="696"/>
                </a:cubicBezTo>
                <a:cubicBezTo>
                  <a:pt x="890" y="698"/>
                  <a:pt x="891" y="699"/>
                  <a:pt x="892" y="699"/>
                </a:cubicBezTo>
                <a:cubicBezTo>
                  <a:pt x="890" y="701"/>
                  <a:pt x="886" y="698"/>
                  <a:pt x="885" y="696"/>
                </a:cubicBezTo>
                <a:close/>
                <a:moveTo>
                  <a:pt x="900" y="169"/>
                </a:moveTo>
                <a:cubicBezTo>
                  <a:pt x="894" y="178"/>
                  <a:pt x="881" y="171"/>
                  <a:pt x="872" y="172"/>
                </a:cubicBezTo>
                <a:cubicBezTo>
                  <a:pt x="876" y="165"/>
                  <a:pt x="897" y="164"/>
                  <a:pt x="902" y="170"/>
                </a:cubicBezTo>
                <a:cubicBezTo>
                  <a:pt x="901" y="170"/>
                  <a:pt x="901" y="169"/>
                  <a:pt x="900" y="169"/>
                </a:cubicBezTo>
                <a:close/>
                <a:moveTo>
                  <a:pt x="915" y="94"/>
                </a:moveTo>
                <a:cubicBezTo>
                  <a:pt x="913" y="92"/>
                  <a:pt x="914" y="91"/>
                  <a:pt x="913" y="87"/>
                </a:cubicBezTo>
                <a:cubicBezTo>
                  <a:pt x="918" y="87"/>
                  <a:pt x="918" y="87"/>
                  <a:pt x="918" y="87"/>
                </a:cubicBezTo>
                <a:cubicBezTo>
                  <a:pt x="919" y="91"/>
                  <a:pt x="917" y="92"/>
                  <a:pt x="915" y="94"/>
                </a:cubicBezTo>
                <a:close/>
                <a:moveTo>
                  <a:pt x="945" y="692"/>
                </a:moveTo>
                <a:cubicBezTo>
                  <a:pt x="941" y="692"/>
                  <a:pt x="940" y="692"/>
                  <a:pt x="937" y="691"/>
                </a:cubicBezTo>
                <a:cubicBezTo>
                  <a:pt x="938" y="690"/>
                  <a:pt x="938" y="689"/>
                  <a:pt x="937" y="689"/>
                </a:cubicBezTo>
                <a:cubicBezTo>
                  <a:pt x="938" y="688"/>
                  <a:pt x="943" y="691"/>
                  <a:pt x="941" y="687"/>
                </a:cubicBezTo>
                <a:cubicBezTo>
                  <a:pt x="941" y="686"/>
                  <a:pt x="943" y="686"/>
                  <a:pt x="944" y="686"/>
                </a:cubicBezTo>
                <a:cubicBezTo>
                  <a:pt x="943" y="689"/>
                  <a:pt x="945" y="689"/>
                  <a:pt x="945" y="692"/>
                </a:cubicBezTo>
                <a:close/>
                <a:moveTo>
                  <a:pt x="954" y="688"/>
                </a:moveTo>
                <a:cubicBezTo>
                  <a:pt x="957" y="689"/>
                  <a:pt x="957" y="686"/>
                  <a:pt x="958" y="688"/>
                </a:cubicBezTo>
                <a:cubicBezTo>
                  <a:pt x="955" y="689"/>
                  <a:pt x="955" y="690"/>
                  <a:pt x="955" y="693"/>
                </a:cubicBezTo>
                <a:cubicBezTo>
                  <a:pt x="952" y="692"/>
                  <a:pt x="954" y="690"/>
                  <a:pt x="954" y="688"/>
                </a:cubicBezTo>
                <a:close/>
                <a:moveTo>
                  <a:pt x="958" y="698"/>
                </a:moveTo>
                <a:cubicBezTo>
                  <a:pt x="958" y="699"/>
                  <a:pt x="956" y="699"/>
                  <a:pt x="957" y="701"/>
                </a:cubicBezTo>
                <a:cubicBezTo>
                  <a:pt x="956" y="701"/>
                  <a:pt x="956" y="699"/>
                  <a:pt x="955" y="699"/>
                </a:cubicBezTo>
                <a:cubicBezTo>
                  <a:pt x="956" y="696"/>
                  <a:pt x="958" y="695"/>
                  <a:pt x="958" y="693"/>
                </a:cubicBezTo>
                <a:cubicBezTo>
                  <a:pt x="960" y="692"/>
                  <a:pt x="960" y="694"/>
                  <a:pt x="962" y="694"/>
                </a:cubicBezTo>
                <a:cubicBezTo>
                  <a:pt x="961" y="695"/>
                  <a:pt x="956" y="695"/>
                  <a:pt x="958" y="698"/>
                </a:cubicBezTo>
                <a:close/>
                <a:moveTo>
                  <a:pt x="1020" y="737"/>
                </a:moveTo>
                <a:cubicBezTo>
                  <a:pt x="1019" y="741"/>
                  <a:pt x="1013" y="738"/>
                  <a:pt x="1010" y="738"/>
                </a:cubicBezTo>
                <a:cubicBezTo>
                  <a:pt x="1012" y="735"/>
                  <a:pt x="1018" y="734"/>
                  <a:pt x="1020" y="737"/>
                </a:cubicBezTo>
                <a:close/>
                <a:moveTo>
                  <a:pt x="1009" y="736"/>
                </a:moveTo>
                <a:cubicBezTo>
                  <a:pt x="1009" y="739"/>
                  <a:pt x="1009" y="739"/>
                  <a:pt x="1009" y="739"/>
                </a:cubicBezTo>
                <a:cubicBezTo>
                  <a:pt x="1007" y="739"/>
                  <a:pt x="1007" y="738"/>
                  <a:pt x="1008" y="738"/>
                </a:cubicBezTo>
                <a:cubicBezTo>
                  <a:pt x="1006" y="738"/>
                  <a:pt x="998" y="740"/>
                  <a:pt x="992" y="739"/>
                </a:cubicBezTo>
                <a:cubicBezTo>
                  <a:pt x="997" y="735"/>
                  <a:pt x="1004" y="735"/>
                  <a:pt x="1009" y="736"/>
                </a:cubicBezTo>
                <a:close/>
                <a:moveTo>
                  <a:pt x="1152" y="688"/>
                </a:moveTo>
                <a:cubicBezTo>
                  <a:pt x="1152" y="692"/>
                  <a:pt x="1145" y="693"/>
                  <a:pt x="1144" y="689"/>
                </a:cubicBezTo>
                <a:cubicBezTo>
                  <a:pt x="1149" y="688"/>
                  <a:pt x="1149" y="689"/>
                  <a:pt x="1152" y="688"/>
                </a:cubicBezTo>
                <a:close/>
                <a:moveTo>
                  <a:pt x="1007" y="648"/>
                </a:moveTo>
                <a:cubicBezTo>
                  <a:pt x="1009" y="646"/>
                  <a:pt x="1022" y="647"/>
                  <a:pt x="1022" y="652"/>
                </a:cubicBezTo>
                <a:cubicBezTo>
                  <a:pt x="1016" y="656"/>
                  <a:pt x="1009" y="655"/>
                  <a:pt x="1007" y="648"/>
                </a:cubicBezTo>
                <a:close/>
                <a:moveTo>
                  <a:pt x="1138" y="628"/>
                </a:moveTo>
                <a:cubicBezTo>
                  <a:pt x="1140" y="626"/>
                  <a:pt x="1139" y="628"/>
                  <a:pt x="1141" y="628"/>
                </a:cubicBezTo>
                <a:cubicBezTo>
                  <a:pt x="1142" y="631"/>
                  <a:pt x="1137" y="631"/>
                  <a:pt x="1138" y="628"/>
                </a:cubicBezTo>
                <a:close/>
                <a:moveTo>
                  <a:pt x="1160" y="635"/>
                </a:moveTo>
                <a:cubicBezTo>
                  <a:pt x="1160" y="632"/>
                  <a:pt x="1167" y="634"/>
                  <a:pt x="1166" y="629"/>
                </a:cubicBezTo>
                <a:cubicBezTo>
                  <a:pt x="1170" y="629"/>
                  <a:pt x="1174" y="631"/>
                  <a:pt x="1177" y="629"/>
                </a:cubicBezTo>
                <a:cubicBezTo>
                  <a:pt x="1174" y="633"/>
                  <a:pt x="1178" y="632"/>
                  <a:pt x="1179" y="636"/>
                </a:cubicBezTo>
                <a:cubicBezTo>
                  <a:pt x="1173" y="639"/>
                  <a:pt x="1165" y="638"/>
                  <a:pt x="1160" y="635"/>
                </a:cubicBezTo>
                <a:close/>
                <a:moveTo>
                  <a:pt x="1187" y="638"/>
                </a:moveTo>
                <a:cubicBezTo>
                  <a:pt x="1184" y="638"/>
                  <a:pt x="1184" y="636"/>
                  <a:pt x="1181" y="637"/>
                </a:cubicBezTo>
                <a:cubicBezTo>
                  <a:pt x="1182" y="632"/>
                  <a:pt x="1192" y="633"/>
                  <a:pt x="1194" y="636"/>
                </a:cubicBezTo>
                <a:cubicBezTo>
                  <a:pt x="1189" y="636"/>
                  <a:pt x="1189" y="635"/>
                  <a:pt x="1187" y="638"/>
                </a:cubicBezTo>
                <a:close/>
                <a:moveTo>
                  <a:pt x="64" y="79"/>
                </a:moveTo>
                <a:cubicBezTo>
                  <a:pt x="60" y="74"/>
                  <a:pt x="48" y="80"/>
                  <a:pt x="42" y="78"/>
                </a:cubicBezTo>
                <a:cubicBezTo>
                  <a:pt x="49" y="80"/>
                  <a:pt x="60" y="85"/>
                  <a:pt x="64" y="79"/>
                </a:cubicBezTo>
                <a:close/>
                <a:moveTo>
                  <a:pt x="733" y="88"/>
                </a:moveTo>
                <a:cubicBezTo>
                  <a:pt x="740" y="89"/>
                  <a:pt x="741" y="85"/>
                  <a:pt x="746" y="87"/>
                </a:cubicBezTo>
                <a:cubicBezTo>
                  <a:pt x="746" y="84"/>
                  <a:pt x="749" y="87"/>
                  <a:pt x="750" y="83"/>
                </a:cubicBezTo>
                <a:cubicBezTo>
                  <a:pt x="746" y="80"/>
                  <a:pt x="742" y="76"/>
                  <a:pt x="734" y="77"/>
                </a:cubicBezTo>
                <a:cubicBezTo>
                  <a:pt x="737" y="80"/>
                  <a:pt x="733" y="82"/>
                  <a:pt x="734" y="85"/>
                </a:cubicBezTo>
                <a:cubicBezTo>
                  <a:pt x="732" y="85"/>
                  <a:pt x="733" y="82"/>
                  <a:pt x="731" y="82"/>
                </a:cubicBezTo>
                <a:cubicBezTo>
                  <a:pt x="732" y="85"/>
                  <a:pt x="727" y="81"/>
                  <a:pt x="728" y="84"/>
                </a:cubicBezTo>
                <a:cubicBezTo>
                  <a:pt x="731" y="84"/>
                  <a:pt x="734" y="84"/>
                  <a:pt x="733" y="88"/>
                </a:cubicBezTo>
                <a:close/>
                <a:moveTo>
                  <a:pt x="363" y="106"/>
                </a:moveTo>
                <a:cubicBezTo>
                  <a:pt x="362" y="109"/>
                  <a:pt x="362" y="109"/>
                  <a:pt x="364" y="111"/>
                </a:cubicBezTo>
                <a:cubicBezTo>
                  <a:pt x="369" y="112"/>
                  <a:pt x="366" y="107"/>
                  <a:pt x="370" y="107"/>
                </a:cubicBezTo>
                <a:cubicBezTo>
                  <a:pt x="370" y="111"/>
                  <a:pt x="372" y="113"/>
                  <a:pt x="368" y="114"/>
                </a:cubicBezTo>
                <a:cubicBezTo>
                  <a:pt x="365" y="113"/>
                  <a:pt x="362" y="113"/>
                  <a:pt x="360" y="114"/>
                </a:cubicBezTo>
                <a:cubicBezTo>
                  <a:pt x="365" y="115"/>
                  <a:pt x="363" y="118"/>
                  <a:pt x="361" y="120"/>
                </a:cubicBezTo>
                <a:cubicBezTo>
                  <a:pt x="363" y="122"/>
                  <a:pt x="368" y="120"/>
                  <a:pt x="371" y="121"/>
                </a:cubicBezTo>
                <a:cubicBezTo>
                  <a:pt x="372" y="119"/>
                  <a:pt x="368" y="118"/>
                  <a:pt x="370" y="117"/>
                </a:cubicBezTo>
                <a:cubicBezTo>
                  <a:pt x="374" y="117"/>
                  <a:pt x="374" y="121"/>
                  <a:pt x="376" y="122"/>
                </a:cubicBezTo>
                <a:cubicBezTo>
                  <a:pt x="378" y="122"/>
                  <a:pt x="379" y="120"/>
                  <a:pt x="382" y="121"/>
                </a:cubicBezTo>
                <a:cubicBezTo>
                  <a:pt x="383" y="126"/>
                  <a:pt x="386" y="123"/>
                  <a:pt x="390" y="126"/>
                </a:cubicBezTo>
                <a:cubicBezTo>
                  <a:pt x="390" y="124"/>
                  <a:pt x="390" y="123"/>
                  <a:pt x="391" y="123"/>
                </a:cubicBezTo>
                <a:cubicBezTo>
                  <a:pt x="390" y="124"/>
                  <a:pt x="390" y="127"/>
                  <a:pt x="393" y="127"/>
                </a:cubicBezTo>
                <a:cubicBezTo>
                  <a:pt x="405" y="117"/>
                  <a:pt x="416" y="136"/>
                  <a:pt x="429" y="127"/>
                </a:cubicBezTo>
                <a:cubicBezTo>
                  <a:pt x="434" y="127"/>
                  <a:pt x="438" y="129"/>
                  <a:pt x="443" y="130"/>
                </a:cubicBezTo>
                <a:cubicBezTo>
                  <a:pt x="446" y="129"/>
                  <a:pt x="445" y="125"/>
                  <a:pt x="449" y="126"/>
                </a:cubicBezTo>
                <a:cubicBezTo>
                  <a:pt x="452" y="127"/>
                  <a:pt x="455" y="130"/>
                  <a:pt x="459" y="129"/>
                </a:cubicBezTo>
                <a:cubicBezTo>
                  <a:pt x="462" y="131"/>
                  <a:pt x="458" y="133"/>
                  <a:pt x="460" y="133"/>
                </a:cubicBezTo>
                <a:cubicBezTo>
                  <a:pt x="461" y="132"/>
                  <a:pt x="466" y="134"/>
                  <a:pt x="466" y="130"/>
                </a:cubicBezTo>
                <a:cubicBezTo>
                  <a:pt x="465" y="127"/>
                  <a:pt x="460" y="129"/>
                  <a:pt x="456" y="128"/>
                </a:cubicBezTo>
                <a:cubicBezTo>
                  <a:pt x="451" y="116"/>
                  <a:pt x="429" y="125"/>
                  <a:pt x="420" y="118"/>
                </a:cubicBezTo>
                <a:cubicBezTo>
                  <a:pt x="425" y="108"/>
                  <a:pt x="439" y="123"/>
                  <a:pt x="448" y="117"/>
                </a:cubicBezTo>
                <a:cubicBezTo>
                  <a:pt x="450" y="120"/>
                  <a:pt x="452" y="120"/>
                  <a:pt x="456" y="119"/>
                </a:cubicBezTo>
                <a:cubicBezTo>
                  <a:pt x="458" y="114"/>
                  <a:pt x="463" y="113"/>
                  <a:pt x="469" y="112"/>
                </a:cubicBezTo>
                <a:cubicBezTo>
                  <a:pt x="469" y="116"/>
                  <a:pt x="467" y="116"/>
                  <a:pt x="470" y="118"/>
                </a:cubicBezTo>
                <a:cubicBezTo>
                  <a:pt x="474" y="117"/>
                  <a:pt x="481" y="121"/>
                  <a:pt x="485" y="116"/>
                </a:cubicBezTo>
                <a:cubicBezTo>
                  <a:pt x="488" y="121"/>
                  <a:pt x="494" y="118"/>
                  <a:pt x="496" y="115"/>
                </a:cubicBezTo>
                <a:cubicBezTo>
                  <a:pt x="499" y="115"/>
                  <a:pt x="499" y="121"/>
                  <a:pt x="502" y="118"/>
                </a:cubicBezTo>
                <a:cubicBezTo>
                  <a:pt x="501" y="118"/>
                  <a:pt x="501" y="116"/>
                  <a:pt x="502" y="115"/>
                </a:cubicBezTo>
                <a:cubicBezTo>
                  <a:pt x="511" y="121"/>
                  <a:pt x="512" y="115"/>
                  <a:pt x="523" y="115"/>
                </a:cubicBezTo>
                <a:cubicBezTo>
                  <a:pt x="520" y="111"/>
                  <a:pt x="517" y="107"/>
                  <a:pt x="514" y="104"/>
                </a:cubicBezTo>
                <a:cubicBezTo>
                  <a:pt x="500" y="110"/>
                  <a:pt x="482" y="103"/>
                  <a:pt x="467" y="101"/>
                </a:cubicBezTo>
                <a:cubicBezTo>
                  <a:pt x="465" y="102"/>
                  <a:pt x="466" y="104"/>
                  <a:pt x="463" y="104"/>
                </a:cubicBezTo>
                <a:cubicBezTo>
                  <a:pt x="461" y="104"/>
                  <a:pt x="461" y="102"/>
                  <a:pt x="458" y="102"/>
                </a:cubicBezTo>
                <a:cubicBezTo>
                  <a:pt x="446" y="108"/>
                  <a:pt x="439" y="97"/>
                  <a:pt x="425" y="98"/>
                </a:cubicBezTo>
                <a:cubicBezTo>
                  <a:pt x="425" y="100"/>
                  <a:pt x="425" y="102"/>
                  <a:pt x="423" y="102"/>
                </a:cubicBezTo>
                <a:cubicBezTo>
                  <a:pt x="400" y="105"/>
                  <a:pt x="376" y="99"/>
                  <a:pt x="348" y="102"/>
                </a:cubicBezTo>
                <a:cubicBezTo>
                  <a:pt x="351" y="107"/>
                  <a:pt x="356" y="105"/>
                  <a:pt x="363" y="106"/>
                </a:cubicBezTo>
                <a:close/>
                <a:moveTo>
                  <a:pt x="388" y="115"/>
                </a:moveTo>
                <a:cubicBezTo>
                  <a:pt x="385" y="117"/>
                  <a:pt x="378" y="116"/>
                  <a:pt x="376" y="115"/>
                </a:cubicBezTo>
                <a:cubicBezTo>
                  <a:pt x="380" y="112"/>
                  <a:pt x="382" y="115"/>
                  <a:pt x="388" y="115"/>
                </a:cubicBezTo>
                <a:close/>
                <a:moveTo>
                  <a:pt x="378" y="108"/>
                </a:moveTo>
                <a:cubicBezTo>
                  <a:pt x="378" y="111"/>
                  <a:pt x="375" y="110"/>
                  <a:pt x="375" y="112"/>
                </a:cubicBezTo>
                <a:cubicBezTo>
                  <a:pt x="374" y="111"/>
                  <a:pt x="374" y="109"/>
                  <a:pt x="374" y="108"/>
                </a:cubicBezTo>
                <a:lnTo>
                  <a:pt x="378" y="108"/>
                </a:lnTo>
                <a:close/>
                <a:moveTo>
                  <a:pt x="663" y="130"/>
                </a:moveTo>
                <a:cubicBezTo>
                  <a:pt x="668" y="129"/>
                  <a:pt x="673" y="129"/>
                  <a:pt x="676" y="126"/>
                </a:cubicBezTo>
                <a:cubicBezTo>
                  <a:pt x="673" y="126"/>
                  <a:pt x="670" y="126"/>
                  <a:pt x="668" y="128"/>
                </a:cubicBezTo>
                <a:cubicBezTo>
                  <a:pt x="668" y="127"/>
                  <a:pt x="668" y="126"/>
                  <a:pt x="667" y="126"/>
                </a:cubicBezTo>
                <a:cubicBezTo>
                  <a:pt x="664" y="125"/>
                  <a:pt x="663" y="129"/>
                  <a:pt x="661" y="127"/>
                </a:cubicBezTo>
                <a:cubicBezTo>
                  <a:pt x="660" y="129"/>
                  <a:pt x="663" y="128"/>
                  <a:pt x="663" y="130"/>
                </a:cubicBezTo>
                <a:close/>
                <a:moveTo>
                  <a:pt x="550" y="137"/>
                </a:moveTo>
                <a:cubicBezTo>
                  <a:pt x="553" y="136"/>
                  <a:pt x="554" y="141"/>
                  <a:pt x="556" y="137"/>
                </a:cubicBezTo>
                <a:cubicBezTo>
                  <a:pt x="554" y="137"/>
                  <a:pt x="548" y="134"/>
                  <a:pt x="550" y="137"/>
                </a:cubicBezTo>
                <a:close/>
                <a:moveTo>
                  <a:pt x="158" y="140"/>
                </a:moveTo>
                <a:cubicBezTo>
                  <a:pt x="159" y="141"/>
                  <a:pt x="162" y="141"/>
                  <a:pt x="164" y="142"/>
                </a:cubicBezTo>
                <a:cubicBezTo>
                  <a:pt x="164" y="140"/>
                  <a:pt x="158" y="137"/>
                  <a:pt x="158" y="140"/>
                </a:cubicBezTo>
                <a:close/>
                <a:moveTo>
                  <a:pt x="175" y="144"/>
                </a:moveTo>
                <a:cubicBezTo>
                  <a:pt x="185" y="141"/>
                  <a:pt x="194" y="148"/>
                  <a:pt x="205" y="147"/>
                </a:cubicBezTo>
                <a:cubicBezTo>
                  <a:pt x="211" y="146"/>
                  <a:pt x="217" y="146"/>
                  <a:pt x="222" y="147"/>
                </a:cubicBezTo>
                <a:cubicBezTo>
                  <a:pt x="223" y="144"/>
                  <a:pt x="227" y="144"/>
                  <a:pt x="229" y="141"/>
                </a:cubicBezTo>
                <a:cubicBezTo>
                  <a:pt x="205" y="139"/>
                  <a:pt x="182" y="141"/>
                  <a:pt x="166" y="141"/>
                </a:cubicBezTo>
                <a:cubicBezTo>
                  <a:pt x="168" y="143"/>
                  <a:pt x="173" y="142"/>
                  <a:pt x="175" y="144"/>
                </a:cubicBezTo>
                <a:close/>
                <a:moveTo>
                  <a:pt x="638" y="148"/>
                </a:moveTo>
                <a:cubicBezTo>
                  <a:pt x="639" y="145"/>
                  <a:pt x="635" y="147"/>
                  <a:pt x="636" y="144"/>
                </a:cubicBezTo>
                <a:cubicBezTo>
                  <a:pt x="640" y="146"/>
                  <a:pt x="648" y="144"/>
                  <a:pt x="648" y="150"/>
                </a:cubicBezTo>
                <a:cubicBezTo>
                  <a:pt x="656" y="149"/>
                  <a:pt x="659" y="150"/>
                  <a:pt x="663" y="151"/>
                </a:cubicBezTo>
                <a:cubicBezTo>
                  <a:pt x="659" y="156"/>
                  <a:pt x="653" y="152"/>
                  <a:pt x="651" y="159"/>
                </a:cubicBezTo>
                <a:cubicBezTo>
                  <a:pt x="655" y="160"/>
                  <a:pt x="654" y="156"/>
                  <a:pt x="657" y="156"/>
                </a:cubicBezTo>
                <a:cubicBezTo>
                  <a:pt x="659" y="157"/>
                  <a:pt x="656" y="158"/>
                  <a:pt x="658" y="159"/>
                </a:cubicBezTo>
                <a:cubicBezTo>
                  <a:pt x="664" y="155"/>
                  <a:pt x="676" y="152"/>
                  <a:pt x="682" y="151"/>
                </a:cubicBezTo>
                <a:cubicBezTo>
                  <a:pt x="681" y="151"/>
                  <a:pt x="680" y="151"/>
                  <a:pt x="680" y="151"/>
                </a:cubicBezTo>
                <a:cubicBezTo>
                  <a:pt x="685" y="151"/>
                  <a:pt x="685" y="151"/>
                  <a:pt x="685" y="151"/>
                </a:cubicBezTo>
                <a:cubicBezTo>
                  <a:pt x="685" y="152"/>
                  <a:pt x="686" y="152"/>
                  <a:pt x="686" y="154"/>
                </a:cubicBezTo>
                <a:cubicBezTo>
                  <a:pt x="689" y="155"/>
                  <a:pt x="690" y="155"/>
                  <a:pt x="696" y="155"/>
                </a:cubicBezTo>
                <a:cubicBezTo>
                  <a:pt x="696" y="151"/>
                  <a:pt x="696" y="151"/>
                  <a:pt x="696" y="151"/>
                </a:cubicBezTo>
                <a:cubicBezTo>
                  <a:pt x="704" y="149"/>
                  <a:pt x="715" y="154"/>
                  <a:pt x="723" y="155"/>
                </a:cubicBezTo>
                <a:cubicBezTo>
                  <a:pt x="725" y="154"/>
                  <a:pt x="727" y="153"/>
                  <a:pt x="728" y="151"/>
                </a:cubicBezTo>
                <a:cubicBezTo>
                  <a:pt x="720" y="146"/>
                  <a:pt x="711" y="147"/>
                  <a:pt x="706" y="139"/>
                </a:cubicBezTo>
                <a:cubicBezTo>
                  <a:pt x="704" y="141"/>
                  <a:pt x="700" y="139"/>
                  <a:pt x="698" y="141"/>
                </a:cubicBezTo>
                <a:cubicBezTo>
                  <a:pt x="700" y="141"/>
                  <a:pt x="704" y="144"/>
                  <a:pt x="702" y="145"/>
                </a:cubicBezTo>
                <a:cubicBezTo>
                  <a:pt x="693" y="147"/>
                  <a:pt x="683" y="145"/>
                  <a:pt x="674" y="141"/>
                </a:cubicBezTo>
                <a:cubicBezTo>
                  <a:pt x="673" y="142"/>
                  <a:pt x="673" y="143"/>
                  <a:pt x="672" y="144"/>
                </a:cubicBezTo>
                <a:cubicBezTo>
                  <a:pt x="665" y="144"/>
                  <a:pt x="652" y="140"/>
                  <a:pt x="646" y="144"/>
                </a:cubicBezTo>
                <a:cubicBezTo>
                  <a:pt x="643" y="144"/>
                  <a:pt x="646" y="139"/>
                  <a:pt x="644" y="141"/>
                </a:cubicBezTo>
                <a:cubicBezTo>
                  <a:pt x="640" y="142"/>
                  <a:pt x="632" y="143"/>
                  <a:pt x="628" y="140"/>
                </a:cubicBezTo>
                <a:cubicBezTo>
                  <a:pt x="628" y="143"/>
                  <a:pt x="626" y="144"/>
                  <a:pt x="621" y="144"/>
                </a:cubicBezTo>
                <a:cubicBezTo>
                  <a:pt x="623" y="150"/>
                  <a:pt x="634" y="145"/>
                  <a:pt x="638" y="148"/>
                </a:cubicBezTo>
                <a:close/>
                <a:moveTo>
                  <a:pt x="725" y="153"/>
                </a:moveTo>
                <a:cubicBezTo>
                  <a:pt x="722" y="154"/>
                  <a:pt x="722" y="152"/>
                  <a:pt x="720" y="151"/>
                </a:cubicBezTo>
                <a:cubicBezTo>
                  <a:pt x="721" y="148"/>
                  <a:pt x="726" y="149"/>
                  <a:pt x="725" y="153"/>
                </a:cubicBezTo>
                <a:close/>
                <a:moveTo>
                  <a:pt x="188" y="156"/>
                </a:moveTo>
                <a:cubicBezTo>
                  <a:pt x="189" y="153"/>
                  <a:pt x="190" y="158"/>
                  <a:pt x="191" y="158"/>
                </a:cubicBezTo>
                <a:cubicBezTo>
                  <a:pt x="191" y="157"/>
                  <a:pt x="191" y="157"/>
                  <a:pt x="192" y="157"/>
                </a:cubicBezTo>
                <a:cubicBezTo>
                  <a:pt x="192" y="155"/>
                  <a:pt x="192" y="155"/>
                  <a:pt x="192" y="155"/>
                </a:cubicBezTo>
                <a:cubicBezTo>
                  <a:pt x="186" y="156"/>
                  <a:pt x="193" y="150"/>
                  <a:pt x="188" y="150"/>
                </a:cubicBezTo>
                <a:cubicBezTo>
                  <a:pt x="188" y="151"/>
                  <a:pt x="189" y="152"/>
                  <a:pt x="189" y="152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187" y="154"/>
                  <a:pt x="187" y="155"/>
                  <a:pt x="188" y="156"/>
                </a:cubicBezTo>
                <a:close/>
                <a:moveTo>
                  <a:pt x="150" y="204"/>
                </a:moveTo>
                <a:cubicBezTo>
                  <a:pt x="151" y="206"/>
                  <a:pt x="152" y="208"/>
                  <a:pt x="154" y="208"/>
                </a:cubicBezTo>
                <a:cubicBezTo>
                  <a:pt x="163" y="204"/>
                  <a:pt x="165" y="213"/>
                  <a:pt x="171" y="212"/>
                </a:cubicBezTo>
                <a:cubicBezTo>
                  <a:pt x="172" y="212"/>
                  <a:pt x="171" y="215"/>
                  <a:pt x="173" y="215"/>
                </a:cubicBezTo>
                <a:cubicBezTo>
                  <a:pt x="173" y="213"/>
                  <a:pt x="174" y="212"/>
                  <a:pt x="176" y="212"/>
                </a:cubicBezTo>
                <a:cubicBezTo>
                  <a:pt x="176" y="212"/>
                  <a:pt x="177" y="213"/>
                  <a:pt x="177" y="212"/>
                </a:cubicBezTo>
                <a:cubicBezTo>
                  <a:pt x="173" y="210"/>
                  <a:pt x="177" y="206"/>
                  <a:pt x="176" y="202"/>
                </a:cubicBezTo>
                <a:cubicBezTo>
                  <a:pt x="174" y="202"/>
                  <a:pt x="172" y="201"/>
                  <a:pt x="170" y="201"/>
                </a:cubicBezTo>
                <a:cubicBezTo>
                  <a:pt x="169" y="202"/>
                  <a:pt x="170" y="204"/>
                  <a:pt x="168" y="205"/>
                </a:cubicBezTo>
                <a:cubicBezTo>
                  <a:pt x="160" y="203"/>
                  <a:pt x="147" y="201"/>
                  <a:pt x="141" y="204"/>
                </a:cubicBezTo>
                <a:cubicBezTo>
                  <a:pt x="143" y="205"/>
                  <a:pt x="146" y="207"/>
                  <a:pt x="150" y="204"/>
                </a:cubicBezTo>
                <a:close/>
                <a:moveTo>
                  <a:pt x="37" y="656"/>
                </a:moveTo>
                <a:cubicBezTo>
                  <a:pt x="40" y="659"/>
                  <a:pt x="43" y="664"/>
                  <a:pt x="39" y="669"/>
                </a:cubicBezTo>
                <a:cubicBezTo>
                  <a:pt x="43" y="676"/>
                  <a:pt x="49" y="670"/>
                  <a:pt x="58" y="671"/>
                </a:cubicBezTo>
                <a:cubicBezTo>
                  <a:pt x="57" y="668"/>
                  <a:pt x="59" y="668"/>
                  <a:pt x="60" y="667"/>
                </a:cubicBezTo>
                <a:cubicBezTo>
                  <a:pt x="54" y="667"/>
                  <a:pt x="49" y="667"/>
                  <a:pt x="49" y="662"/>
                </a:cubicBezTo>
                <a:cubicBezTo>
                  <a:pt x="55" y="660"/>
                  <a:pt x="59" y="662"/>
                  <a:pt x="63" y="660"/>
                </a:cubicBezTo>
                <a:cubicBezTo>
                  <a:pt x="59" y="654"/>
                  <a:pt x="42" y="659"/>
                  <a:pt x="37" y="656"/>
                </a:cubicBezTo>
                <a:close/>
                <a:moveTo>
                  <a:pt x="1195" y="668"/>
                </a:moveTo>
                <a:cubicBezTo>
                  <a:pt x="1197" y="668"/>
                  <a:pt x="1193" y="669"/>
                  <a:pt x="1194" y="670"/>
                </a:cubicBezTo>
                <a:cubicBezTo>
                  <a:pt x="1196" y="670"/>
                  <a:pt x="1196" y="670"/>
                  <a:pt x="1196" y="670"/>
                </a:cubicBezTo>
                <a:cubicBezTo>
                  <a:pt x="1196" y="670"/>
                  <a:pt x="1197" y="670"/>
                  <a:pt x="1196" y="669"/>
                </a:cubicBezTo>
                <a:cubicBezTo>
                  <a:pt x="1196" y="668"/>
                  <a:pt x="1201" y="665"/>
                  <a:pt x="1195" y="668"/>
                </a:cubicBezTo>
                <a:close/>
                <a:moveTo>
                  <a:pt x="851" y="735"/>
                </a:moveTo>
                <a:cubicBezTo>
                  <a:pt x="855" y="736"/>
                  <a:pt x="854" y="732"/>
                  <a:pt x="856" y="731"/>
                </a:cubicBezTo>
                <a:cubicBezTo>
                  <a:pt x="858" y="731"/>
                  <a:pt x="857" y="735"/>
                  <a:pt x="858" y="736"/>
                </a:cubicBezTo>
                <a:cubicBezTo>
                  <a:pt x="863" y="736"/>
                  <a:pt x="860" y="732"/>
                  <a:pt x="859" y="731"/>
                </a:cubicBezTo>
                <a:cubicBezTo>
                  <a:pt x="863" y="730"/>
                  <a:pt x="864" y="732"/>
                  <a:pt x="867" y="731"/>
                </a:cubicBezTo>
                <a:cubicBezTo>
                  <a:pt x="862" y="724"/>
                  <a:pt x="853" y="729"/>
                  <a:pt x="849" y="728"/>
                </a:cubicBezTo>
                <a:cubicBezTo>
                  <a:pt x="848" y="730"/>
                  <a:pt x="847" y="731"/>
                  <a:pt x="849" y="732"/>
                </a:cubicBezTo>
                <a:cubicBezTo>
                  <a:pt x="847" y="732"/>
                  <a:pt x="846" y="733"/>
                  <a:pt x="845" y="734"/>
                </a:cubicBezTo>
                <a:cubicBezTo>
                  <a:pt x="847" y="734"/>
                  <a:pt x="846" y="737"/>
                  <a:pt x="848" y="736"/>
                </a:cubicBezTo>
                <a:cubicBezTo>
                  <a:pt x="848" y="736"/>
                  <a:pt x="850" y="731"/>
                  <a:pt x="851" y="735"/>
                </a:cubicBezTo>
                <a:close/>
                <a:moveTo>
                  <a:pt x="1094" y="735"/>
                </a:moveTo>
                <a:cubicBezTo>
                  <a:pt x="1095" y="733"/>
                  <a:pt x="1096" y="736"/>
                  <a:pt x="1097" y="734"/>
                </a:cubicBezTo>
                <a:cubicBezTo>
                  <a:pt x="1097" y="735"/>
                  <a:pt x="1098" y="735"/>
                  <a:pt x="1098" y="734"/>
                </a:cubicBezTo>
                <a:cubicBezTo>
                  <a:pt x="1095" y="733"/>
                  <a:pt x="1101" y="733"/>
                  <a:pt x="1099" y="731"/>
                </a:cubicBezTo>
                <a:cubicBezTo>
                  <a:pt x="1098" y="731"/>
                  <a:pt x="1096" y="730"/>
                  <a:pt x="1095" y="731"/>
                </a:cubicBezTo>
                <a:cubicBezTo>
                  <a:pt x="1098" y="732"/>
                  <a:pt x="1091" y="734"/>
                  <a:pt x="1094" y="735"/>
                </a:cubicBezTo>
                <a:close/>
                <a:moveTo>
                  <a:pt x="1125" y="745"/>
                </a:moveTo>
                <a:cubicBezTo>
                  <a:pt x="1123" y="745"/>
                  <a:pt x="1123" y="744"/>
                  <a:pt x="1122" y="743"/>
                </a:cubicBezTo>
                <a:cubicBezTo>
                  <a:pt x="1123" y="741"/>
                  <a:pt x="1123" y="739"/>
                  <a:pt x="1125" y="738"/>
                </a:cubicBezTo>
                <a:cubicBezTo>
                  <a:pt x="1118" y="739"/>
                  <a:pt x="1114" y="737"/>
                  <a:pt x="1110" y="740"/>
                </a:cubicBezTo>
                <a:cubicBezTo>
                  <a:pt x="1113" y="741"/>
                  <a:pt x="1120" y="739"/>
                  <a:pt x="1122" y="740"/>
                </a:cubicBezTo>
                <a:cubicBezTo>
                  <a:pt x="1123" y="747"/>
                  <a:pt x="1115" y="748"/>
                  <a:pt x="1108" y="750"/>
                </a:cubicBezTo>
                <a:cubicBezTo>
                  <a:pt x="1115" y="752"/>
                  <a:pt x="1121" y="750"/>
                  <a:pt x="1130" y="749"/>
                </a:cubicBezTo>
                <a:cubicBezTo>
                  <a:pt x="1128" y="744"/>
                  <a:pt x="1142" y="748"/>
                  <a:pt x="1142" y="743"/>
                </a:cubicBezTo>
                <a:cubicBezTo>
                  <a:pt x="1139" y="743"/>
                  <a:pt x="1130" y="741"/>
                  <a:pt x="1125" y="745"/>
                </a:cubicBezTo>
                <a:close/>
                <a:moveTo>
                  <a:pt x="518" y="787"/>
                </a:moveTo>
                <a:cubicBezTo>
                  <a:pt x="502" y="780"/>
                  <a:pt x="472" y="790"/>
                  <a:pt x="458" y="780"/>
                </a:cubicBezTo>
                <a:cubicBezTo>
                  <a:pt x="457" y="779"/>
                  <a:pt x="459" y="778"/>
                  <a:pt x="459" y="777"/>
                </a:cubicBezTo>
                <a:cubicBezTo>
                  <a:pt x="443" y="774"/>
                  <a:pt x="427" y="777"/>
                  <a:pt x="414" y="778"/>
                </a:cubicBezTo>
                <a:cubicBezTo>
                  <a:pt x="409" y="778"/>
                  <a:pt x="403" y="776"/>
                  <a:pt x="399" y="778"/>
                </a:cubicBezTo>
                <a:cubicBezTo>
                  <a:pt x="396" y="779"/>
                  <a:pt x="396" y="781"/>
                  <a:pt x="393" y="781"/>
                </a:cubicBezTo>
                <a:cubicBezTo>
                  <a:pt x="390" y="782"/>
                  <a:pt x="387" y="779"/>
                  <a:pt x="384" y="780"/>
                </a:cubicBezTo>
                <a:cubicBezTo>
                  <a:pt x="386" y="780"/>
                  <a:pt x="389" y="783"/>
                  <a:pt x="387" y="784"/>
                </a:cubicBezTo>
                <a:cubicBezTo>
                  <a:pt x="380" y="785"/>
                  <a:pt x="368" y="781"/>
                  <a:pt x="360" y="783"/>
                </a:cubicBezTo>
                <a:cubicBezTo>
                  <a:pt x="363" y="779"/>
                  <a:pt x="354" y="781"/>
                  <a:pt x="355" y="776"/>
                </a:cubicBezTo>
                <a:cubicBezTo>
                  <a:pt x="343" y="775"/>
                  <a:pt x="334" y="773"/>
                  <a:pt x="323" y="775"/>
                </a:cubicBezTo>
                <a:cubicBezTo>
                  <a:pt x="325" y="775"/>
                  <a:pt x="325" y="776"/>
                  <a:pt x="325" y="778"/>
                </a:cubicBezTo>
                <a:cubicBezTo>
                  <a:pt x="314" y="780"/>
                  <a:pt x="305" y="767"/>
                  <a:pt x="291" y="773"/>
                </a:cubicBezTo>
                <a:cubicBezTo>
                  <a:pt x="291" y="777"/>
                  <a:pt x="295" y="776"/>
                  <a:pt x="293" y="780"/>
                </a:cubicBezTo>
                <a:cubicBezTo>
                  <a:pt x="288" y="778"/>
                  <a:pt x="275" y="779"/>
                  <a:pt x="275" y="772"/>
                </a:cubicBezTo>
                <a:cubicBezTo>
                  <a:pt x="266" y="772"/>
                  <a:pt x="257" y="771"/>
                  <a:pt x="245" y="771"/>
                </a:cubicBezTo>
                <a:cubicBezTo>
                  <a:pt x="243" y="781"/>
                  <a:pt x="233" y="772"/>
                  <a:pt x="225" y="776"/>
                </a:cubicBezTo>
                <a:cubicBezTo>
                  <a:pt x="227" y="771"/>
                  <a:pt x="221" y="773"/>
                  <a:pt x="219" y="771"/>
                </a:cubicBezTo>
                <a:cubicBezTo>
                  <a:pt x="219" y="768"/>
                  <a:pt x="219" y="768"/>
                  <a:pt x="219" y="768"/>
                </a:cubicBezTo>
                <a:cubicBezTo>
                  <a:pt x="199" y="764"/>
                  <a:pt x="177" y="762"/>
                  <a:pt x="154" y="762"/>
                </a:cubicBezTo>
                <a:cubicBezTo>
                  <a:pt x="152" y="764"/>
                  <a:pt x="149" y="768"/>
                  <a:pt x="145" y="766"/>
                </a:cubicBezTo>
                <a:cubicBezTo>
                  <a:pt x="145" y="763"/>
                  <a:pt x="147" y="763"/>
                  <a:pt x="145" y="761"/>
                </a:cubicBezTo>
                <a:cubicBezTo>
                  <a:pt x="136" y="759"/>
                  <a:pt x="125" y="757"/>
                  <a:pt x="117" y="756"/>
                </a:cubicBezTo>
                <a:cubicBezTo>
                  <a:pt x="102" y="755"/>
                  <a:pt x="90" y="761"/>
                  <a:pt x="78" y="761"/>
                </a:cubicBezTo>
                <a:cubicBezTo>
                  <a:pt x="77" y="761"/>
                  <a:pt x="74" y="759"/>
                  <a:pt x="73" y="759"/>
                </a:cubicBezTo>
                <a:cubicBezTo>
                  <a:pt x="62" y="758"/>
                  <a:pt x="52" y="765"/>
                  <a:pt x="44" y="768"/>
                </a:cubicBezTo>
                <a:cubicBezTo>
                  <a:pt x="43" y="771"/>
                  <a:pt x="45" y="772"/>
                  <a:pt x="43" y="774"/>
                </a:cubicBezTo>
                <a:cubicBezTo>
                  <a:pt x="37" y="777"/>
                  <a:pt x="25" y="777"/>
                  <a:pt x="19" y="779"/>
                </a:cubicBezTo>
                <a:cubicBezTo>
                  <a:pt x="27" y="781"/>
                  <a:pt x="33" y="780"/>
                  <a:pt x="43" y="780"/>
                </a:cubicBezTo>
                <a:cubicBezTo>
                  <a:pt x="44" y="782"/>
                  <a:pt x="41" y="781"/>
                  <a:pt x="41" y="784"/>
                </a:cubicBezTo>
                <a:cubicBezTo>
                  <a:pt x="55" y="785"/>
                  <a:pt x="76" y="777"/>
                  <a:pt x="88" y="785"/>
                </a:cubicBezTo>
                <a:cubicBezTo>
                  <a:pt x="72" y="787"/>
                  <a:pt x="43" y="789"/>
                  <a:pt x="27" y="796"/>
                </a:cubicBezTo>
                <a:cubicBezTo>
                  <a:pt x="34" y="797"/>
                  <a:pt x="40" y="796"/>
                  <a:pt x="45" y="794"/>
                </a:cubicBezTo>
                <a:cubicBezTo>
                  <a:pt x="45" y="796"/>
                  <a:pt x="46" y="796"/>
                  <a:pt x="46" y="798"/>
                </a:cubicBezTo>
                <a:cubicBezTo>
                  <a:pt x="61" y="795"/>
                  <a:pt x="82" y="798"/>
                  <a:pt x="96" y="793"/>
                </a:cubicBezTo>
                <a:cubicBezTo>
                  <a:pt x="118" y="793"/>
                  <a:pt x="141" y="791"/>
                  <a:pt x="164" y="794"/>
                </a:cubicBezTo>
                <a:cubicBezTo>
                  <a:pt x="174" y="796"/>
                  <a:pt x="183" y="797"/>
                  <a:pt x="194" y="797"/>
                </a:cubicBezTo>
                <a:cubicBezTo>
                  <a:pt x="211" y="797"/>
                  <a:pt x="246" y="806"/>
                  <a:pt x="255" y="797"/>
                </a:cubicBezTo>
                <a:cubicBezTo>
                  <a:pt x="251" y="794"/>
                  <a:pt x="245" y="793"/>
                  <a:pt x="241" y="791"/>
                </a:cubicBezTo>
                <a:cubicBezTo>
                  <a:pt x="261" y="788"/>
                  <a:pt x="281" y="799"/>
                  <a:pt x="303" y="790"/>
                </a:cubicBezTo>
                <a:cubicBezTo>
                  <a:pt x="307" y="790"/>
                  <a:pt x="307" y="793"/>
                  <a:pt x="309" y="793"/>
                </a:cubicBezTo>
                <a:cubicBezTo>
                  <a:pt x="316" y="787"/>
                  <a:pt x="335" y="794"/>
                  <a:pt x="345" y="789"/>
                </a:cubicBezTo>
                <a:cubicBezTo>
                  <a:pt x="344" y="785"/>
                  <a:pt x="338" y="788"/>
                  <a:pt x="339" y="783"/>
                </a:cubicBezTo>
                <a:cubicBezTo>
                  <a:pt x="341" y="783"/>
                  <a:pt x="343" y="782"/>
                  <a:pt x="344" y="780"/>
                </a:cubicBezTo>
                <a:cubicBezTo>
                  <a:pt x="345" y="783"/>
                  <a:pt x="347" y="785"/>
                  <a:pt x="351" y="783"/>
                </a:cubicBezTo>
                <a:cubicBezTo>
                  <a:pt x="353" y="786"/>
                  <a:pt x="353" y="791"/>
                  <a:pt x="356" y="793"/>
                </a:cubicBezTo>
                <a:cubicBezTo>
                  <a:pt x="361" y="794"/>
                  <a:pt x="361" y="794"/>
                  <a:pt x="366" y="794"/>
                </a:cubicBezTo>
                <a:cubicBezTo>
                  <a:pt x="366" y="797"/>
                  <a:pt x="362" y="795"/>
                  <a:pt x="363" y="798"/>
                </a:cubicBezTo>
                <a:cubicBezTo>
                  <a:pt x="376" y="794"/>
                  <a:pt x="389" y="795"/>
                  <a:pt x="404" y="793"/>
                </a:cubicBezTo>
                <a:cubicBezTo>
                  <a:pt x="400" y="789"/>
                  <a:pt x="391" y="794"/>
                  <a:pt x="387" y="788"/>
                </a:cubicBezTo>
                <a:cubicBezTo>
                  <a:pt x="399" y="787"/>
                  <a:pt x="416" y="780"/>
                  <a:pt x="419" y="792"/>
                </a:cubicBezTo>
                <a:cubicBezTo>
                  <a:pt x="419" y="790"/>
                  <a:pt x="417" y="797"/>
                  <a:pt x="417" y="796"/>
                </a:cubicBezTo>
                <a:cubicBezTo>
                  <a:pt x="424" y="809"/>
                  <a:pt x="458" y="807"/>
                  <a:pt x="467" y="802"/>
                </a:cubicBezTo>
                <a:cubicBezTo>
                  <a:pt x="466" y="800"/>
                  <a:pt x="466" y="798"/>
                  <a:pt x="463" y="797"/>
                </a:cubicBezTo>
                <a:cubicBezTo>
                  <a:pt x="484" y="792"/>
                  <a:pt x="515" y="805"/>
                  <a:pt x="534" y="797"/>
                </a:cubicBezTo>
                <a:cubicBezTo>
                  <a:pt x="533" y="792"/>
                  <a:pt x="547" y="796"/>
                  <a:pt x="548" y="790"/>
                </a:cubicBezTo>
                <a:cubicBezTo>
                  <a:pt x="537" y="789"/>
                  <a:pt x="527" y="782"/>
                  <a:pt x="518" y="787"/>
                </a:cubicBezTo>
                <a:close/>
                <a:moveTo>
                  <a:pt x="153" y="789"/>
                </a:moveTo>
                <a:cubicBezTo>
                  <a:pt x="156" y="787"/>
                  <a:pt x="157" y="791"/>
                  <a:pt x="161" y="790"/>
                </a:cubicBezTo>
                <a:cubicBezTo>
                  <a:pt x="161" y="793"/>
                  <a:pt x="152" y="793"/>
                  <a:pt x="153" y="789"/>
                </a:cubicBezTo>
                <a:close/>
                <a:moveTo>
                  <a:pt x="175" y="791"/>
                </a:moveTo>
                <a:cubicBezTo>
                  <a:pt x="175" y="789"/>
                  <a:pt x="179" y="787"/>
                  <a:pt x="181" y="789"/>
                </a:cubicBezTo>
                <a:cubicBezTo>
                  <a:pt x="180" y="790"/>
                  <a:pt x="177" y="791"/>
                  <a:pt x="175" y="791"/>
                </a:cubicBezTo>
                <a:close/>
                <a:moveTo>
                  <a:pt x="286" y="787"/>
                </a:moveTo>
                <a:cubicBezTo>
                  <a:pt x="285" y="786"/>
                  <a:pt x="285" y="784"/>
                  <a:pt x="283" y="783"/>
                </a:cubicBezTo>
                <a:cubicBezTo>
                  <a:pt x="287" y="780"/>
                  <a:pt x="299" y="778"/>
                  <a:pt x="300" y="785"/>
                </a:cubicBezTo>
                <a:cubicBezTo>
                  <a:pt x="295" y="785"/>
                  <a:pt x="291" y="786"/>
                  <a:pt x="286" y="787"/>
                </a:cubicBezTo>
                <a:close/>
                <a:moveTo>
                  <a:pt x="316" y="789"/>
                </a:moveTo>
                <a:cubicBezTo>
                  <a:pt x="313" y="789"/>
                  <a:pt x="312" y="787"/>
                  <a:pt x="309" y="788"/>
                </a:cubicBezTo>
                <a:cubicBezTo>
                  <a:pt x="307" y="787"/>
                  <a:pt x="317" y="784"/>
                  <a:pt x="316" y="789"/>
                </a:cubicBezTo>
                <a:close/>
                <a:moveTo>
                  <a:pt x="961" y="761"/>
                </a:moveTo>
                <a:cubicBezTo>
                  <a:pt x="958" y="761"/>
                  <a:pt x="960" y="755"/>
                  <a:pt x="956" y="756"/>
                </a:cubicBezTo>
                <a:cubicBezTo>
                  <a:pt x="955" y="760"/>
                  <a:pt x="960" y="762"/>
                  <a:pt x="961" y="761"/>
                </a:cubicBezTo>
                <a:close/>
                <a:moveTo>
                  <a:pt x="605" y="793"/>
                </a:moveTo>
                <a:cubicBezTo>
                  <a:pt x="604" y="794"/>
                  <a:pt x="602" y="794"/>
                  <a:pt x="601" y="795"/>
                </a:cubicBezTo>
                <a:cubicBezTo>
                  <a:pt x="599" y="791"/>
                  <a:pt x="595" y="793"/>
                  <a:pt x="589" y="793"/>
                </a:cubicBezTo>
                <a:cubicBezTo>
                  <a:pt x="590" y="796"/>
                  <a:pt x="584" y="792"/>
                  <a:pt x="585" y="796"/>
                </a:cubicBezTo>
                <a:cubicBezTo>
                  <a:pt x="593" y="800"/>
                  <a:pt x="602" y="794"/>
                  <a:pt x="602" y="799"/>
                </a:cubicBezTo>
                <a:cubicBezTo>
                  <a:pt x="607" y="796"/>
                  <a:pt x="612" y="803"/>
                  <a:pt x="615" y="799"/>
                </a:cubicBezTo>
                <a:cubicBezTo>
                  <a:pt x="609" y="800"/>
                  <a:pt x="609" y="794"/>
                  <a:pt x="605" y="793"/>
                </a:cubicBezTo>
                <a:close/>
                <a:moveTo>
                  <a:pt x="933" y="808"/>
                </a:moveTo>
                <a:cubicBezTo>
                  <a:pt x="935" y="808"/>
                  <a:pt x="936" y="808"/>
                  <a:pt x="936" y="806"/>
                </a:cubicBezTo>
                <a:cubicBezTo>
                  <a:pt x="933" y="807"/>
                  <a:pt x="932" y="806"/>
                  <a:pt x="931" y="805"/>
                </a:cubicBezTo>
                <a:cubicBezTo>
                  <a:pt x="930" y="808"/>
                  <a:pt x="926" y="804"/>
                  <a:pt x="924" y="807"/>
                </a:cubicBezTo>
                <a:cubicBezTo>
                  <a:pt x="925" y="804"/>
                  <a:pt x="916" y="804"/>
                  <a:pt x="913" y="806"/>
                </a:cubicBezTo>
                <a:cubicBezTo>
                  <a:pt x="911" y="804"/>
                  <a:pt x="911" y="805"/>
                  <a:pt x="908" y="806"/>
                </a:cubicBezTo>
                <a:cubicBezTo>
                  <a:pt x="908" y="804"/>
                  <a:pt x="911" y="805"/>
                  <a:pt x="909" y="803"/>
                </a:cubicBezTo>
                <a:cubicBezTo>
                  <a:pt x="908" y="802"/>
                  <a:pt x="907" y="803"/>
                  <a:pt x="907" y="802"/>
                </a:cubicBezTo>
                <a:cubicBezTo>
                  <a:pt x="903" y="803"/>
                  <a:pt x="904" y="805"/>
                  <a:pt x="900" y="803"/>
                </a:cubicBezTo>
                <a:cubicBezTo>
                  <a:pt x="900" y="806"/>
                  <a:pt x="897" y="805"/>
                  <a:pt x="896" y="806"/>
                </a:cubicBezTo>
                <a:cubicBezTo>
                  <a:pt x="896" y="802"/>
                  <a:pt x="885" y="806"/>
                  <a:pt x="888" y="802"/>
                </a:cubicBezTo>
                <a:cubicBezTo>
                  <a:pt x="884" y="802"/>
                  <a:pt x="884" y="806"/>
                  <a:pt x="880" y="805"/>
                </a:cubicBezTo>
                <a:cubicBezTo>
                  <a:pt x="880" y="804"/>
                  <a:pt x="881" y="803"/>
                  <a:pt x="881" y="803"/>
                </a:cubicBezTo>
                <a:cubicBezTo>
                  <a:pt x="876" y="802"/>
                  <a:pt x="873" y="805"/>
                  <a:pt x="868" y="802"/>
                </a:cubicBezTo>
                <a:cubicBezTo>
                  <a:pt x="868" y="805"/>
                  <a:pt x="865" y="802"/>
                  <a:pt x="861" y="804"/>
                </a:cubicBezTo>
                <a:cubicBezTo>
                  <a:pt x="861" y="801"/>
                  <a:pt x="858" y="801"/>
                  <a:pt x="856" y="801"/>
                </a:cubicBezTo>
                <a:cubicBezTo>
                  <a:pt x="855" y="805"/>
                  <a:pt x="860" y="799"/>
                  <a:pt x="860" y="804"/>
                </a:cubicBezTo>
                <a:cubicBezTo>
                  <a:pt x="854" y="804"/>
                  <a:pt x="850" y="802"/>
                  <a:pt x="850" y="807"/>
                </a:cubicBezTo>
                <a:cubicBezTo>
                  <a:pt x="862" y="811"/>
                  <a:pt x="873" y="812"/>
                  <a:pt x="885" y="812"/>
                </a:cubicBezTo>
                <a:cubicBezTo>
                  <a:pt x="891" y="804"/>
                  <a:pt x="903" y="812"/>
                  <a:pt x="909" y="817"/>
                </a:cubicBezTo>
                <a:cubicBezTo>
                  <a:pt x="912" y="815"/>
                  <a:pt x="913" y="817"/>
                  <a:pt x="917" y="817"/>
                </a:cubicBezTo>
                <a:cubicBezTo>
                  <a:pt x="916" y="821"/>
                  <a:pt x="924" y="821"/>
                  <a:pt x="926" y="819"/>
                </a:cubicBezTo>
                <a:cubicBezTo>
                  <a:pt x="925" y="819"/>
                  <a:pt x="925" y="817"/>
                  <a:pt x="924" y="817"/>
                </a:cubicBezTo>
                <a:cubicBezTo>
                  <a:pt x="931" y="813"/>
                  <a:pt x="943" y="817"/>
                  <a:pt x="947" y="812"/>
                </a:cubicBezTo>
                <a:cubicBezTo>
                  <a:pt x="942" y="811"/>
                  <a:pt x="935" y="812"/>
                  <a:pt x="933" y="808"/>
                </a:cubicBezTo>
                <a:close/>
                <a:moveTo>
                  <a:pt x="1010" y="805"/>
                </a:moveTo>
                <a:cubicBezTo>
                  <a:pt x="1010" y="804"/>
                  <a:pt x="1011" y="804"/>
                  <a:pt x="1010" y="803"/>
                </a:cubicBezTo>
                <a:cubicBezTo>
                  <a:pt x="999" y="803"/>
                  <a:pt x="981" y="800"/>
                  <a:pt x="974" y="805"/>
                </a:cubicBezTo>
                <a:cubicBezTo>
                  <a:pt x="975" y="806"/>
                  <a:pt x="976" y="808"/>
                  <a:pt x="976" y="810"/>
                </a:cubicBezTo>
                <a:cubicBezTo>
                  <a:pt x="973" y="811"/>
                  <a:pt x="973" y="813"/>
                  <a:pt x="971" y="813"/>
                </a:cubicBezTo>
                <a:cubicBezTo>
                  <a:pt x="973" y="813"/>
                  <a:pt x="971" y="814"/>
                  <a:pt x="971" y="816"/>
                </a:cubicBezTo>
                <a:cubicBezTo>
                  <a:pt x="997" y="820"/>
                  <a:pt x="1029" y="816"/>
                  <a:pt x="1052" y="811"/>
                </a:cubicBezTo>
                <a:cubicBezTo>
                  <a:pt x="1031" y="815"/>
                  <a:pt x="1026" y="800"/>
                  <a:pt x="1010" y="805"/>
                </a:cubicBezTo>
                <a:close/>
                <a:moveTo>
                  <a:pt x="448" y="77"/>
                </a:moveTo>
                <a:cubicBezTo>
                  <a:pt x="445" y="77"/>
                  <a:pt x="443" y="77"/>
                  <a:pt x="443" y="79"/>
                </a:cubicBezTo>
                <a:cubicBezTo>
                  <a:pt x="447" y="81"/>
                  <a:pt x="449" y="88"/>
                  <a:pt x="454" y="86"/>
                </a:cubicBezTo>
                <a:cubicBezTo>
                  <a:pt x="456" y="82"/>
                  <a:pt x="454" y="82"/>
                  <a:pt x="453" y="78"/>
                </a:cubicBezTo>
                <a:cubicBezTo>
                  <a:pt x="455" y="76"/>
                  <a:pt x="458" y="75"/>
                  <a:pt x="459" y="72"/>
                </a:cubicBezTo>
                <a:cubicBezTo>
                  <a:pt x="463" y="73"/>
                  <a:pt x="463" y="74"/>
                  <a:pt x="468" y="73"/>
                </a:cubicBezTo>
                <a:cubicBezTo>
                  <a:pt x="468" y="71"/>
                  <a:pt x="469" y="69"/>
                  <a:pt x="470" y="68"/>
                </a:cubicBezTo>
                <a:cubicBezTo>
                  <a:pt x="472" y="72"/>
                  <a:pt x="481" y="71"/>
                  <a:pt x="479" y="67"/>
                </a:cubicBezTo>
                <a:cubicBezTo>
                  <a:pt x="477" y="64"/>
                  <a:pt x="478" y="70"/>
                  <a:pt x="475" y="69"/>
                </a:cubicBezTo>
                <a:cubicBezTo>
                  <a:pt x="475" y="67"/>
                  <a:pt x="476" y="66"/>
                  <a:pt x="477" y="65"/>
                </a:cubicBezTo>
                <a:cubicBezTo>
                  <a:pt x="481" y="67"/>
                  <a:pt x="486" y="65"/>
                  <a:pt x="490" y="70"/>
                </a:cubicBezTo>
                <a:cubicBezTo>
                  <a:pt x="490" y="82"/>
                  <a:pt x="475" y="74"/>
                  <a:pt x="469" y="79"/>
                </a:cubicBezTo>
                <a:cubicBezTo>
                  <a:pt x="471" y="81"/>
                  <a:pt x="474" y="81"/>
                  <a:pt x="476" y="82"/>
                </a:cubicBezTo>
                <a:cubicBezTo>
                  <a:pt x="475" y="84"/>
                  <a:pt x="475" y="86"/>
                  <a:pt x="478" y="87"/>
                </a:cubicBezTo>
                <a:cubicBezTo>
                  <a:pt x="481" y="86"/>
                  <a:pt x="481" y="82"/>
                  <a:pt x="484" y="81"/>
                </a:cubicBezTo>
                <a:cubicBezTo>
                  <a:pt x="497" y="90"/>
                  <a:pt x="514" y="80"/>
                  <a:pt x="530" y="84"/>
                </a:cubicBezTo>
                <a:cubicBezTo>
                  <a:pt x="532" y="82"/>
                  <a:pt x="531" y="81"/>
                  <a:pt x="532" y="79"/>
                </a:cubicBezTo>
                <a:cubicBezTo>
                  <a:pt x="530" y="75"/>
                  <a:pt x="523" y="74"/>
                  <a:pt x="524" y="69"/>
                </a:cubicBezTo>
                <a:cubicBezTo>
                  <a:pt x="529" y="69"/>
                  <a:pt x="528" y="69"/>
                  <a:pt x="532" y="67"/>
                </a:cubicBezTo>
                <a:cubicBezTo>
                  <a:pt x="534" y="70"/>
                  <a:pt x="533" y="73"/>
                  <a:pt x="535" y="79"/>
                </a:cubicBezTo>
                <a:cubicBezTo>
                  <a:pt x="539" y="80"/>
                  <a:pt x="541" y="81"/>
                  <a:pt x="546" y="78"/>
                </a:cubicBezTo>
                <a:cubicBezTo>
                  <a:pt x="547" y="76"/>
                  <a:pt x="544" y="76"/>
                  <a:pt x="545" y="73"/>
                </a:cubicBezTo>
                <a:cubicBezTo>
                  <a:pt x="542" y="72"/>
                  <a:pt x="539" y="72"/>
                  <a:pt x="538" y="69"/>
                </a:cubicBezTo>
                <a:cubicBezTo>
                  <a:pt x="542" y="69"/>
                  <a:pt x="540" y="65"/>
                  <a:pt x="544" y="65"/>
                </a:cubicBezTo>
                <a:cubicBezTo>
                  <a:pt x="547" y="67"/>
                  <a:pt x="551" y="68"/>
                  <a:pt x="557" y="67"/>
                </a:cubicBezTo>
                <a:cubicBezTo>
                  <a:pt x="554" y="60"/>
                  <a:pt x="544" y="62"/>
                  <a:pt x="535" y="61"/>
                </a:cubicBezTo>
                <a:cubicBezTo>
                  <a:pt x="515" y="59"/>
                  <a:pt x="494" y="57"/>
                  <a:pt x="475" y="57"/>
                </a:cubicBezTo>
                <a:cubicBezTo>
                  <a:pt x="475" y="59"/>
                  <a:pt x="476" y="59"/>
                  <a:pt x="475" y="60"/>
                </a:cubicBezTo>
                <a:cubicBezTo>
                  <a:pt x="467" y="61"/>
                  <a:pt x="459" y="59"/>
                  <a:pt x="457" y="64"/>
                </a:cubicBezTo>
                <a:cubicBezTo>
                  <a:pt x="458" y="61"/>
                  <a:pt x="461" y="65"/>
                  <a:pt x="462" y="65"/>
                </a:cubicBezTo>
                <a:cubicBezTo>
                  <a:pt x="454" y="69"/>
                  <a:pt x="444" y="62"/>
                  <a:pt x="437" y="68"/>
                </a:cubicBezTo>
                <a:cubicBezTo>
                  <a:pt x="439" y="70"/>
                  <a:pt x="442" y="71"/>
                  <a:pt x="446" y="71"/>
                </a:cubicBezTo>
                <a:cubicBezTo>
                  <a:pt x="446" y="73"/>
                  <a:pt x="448" y="75"/>
                  <a:pt x="448" y="77"/>
                </a:cubicBezTo>
                <a:close/>
                <a:moveTo>
                  <a:pt x="488" y="60"/>
                </a:moveTo>
                <a:cubicBezTo>
                  <a:pt x="489" y="60"/>
                  <a:pt x="490" y="61"/>
                  <a:pt x="491" y="61"/>
                </a:cubicBezTo>
                <a:cubicBezTo>
                  <a:pt x="491" y="62"/>
                  <a:pt x="490" y="63"/>
                  <a:pt x="490" y="65"/>
                </a:cubicBezTo>
                <a:cubicBezTo>
                  <a:pt x="487" y="65"/>
                  <a:pt x="486" y="61"/>
                  <a:pt x="488" y="60"/>
                </a:cubicBezTo>
                <a:close/>
                <a:moveTo>
                  <a:pt x="574" y="69"/>
                </a:moveTo>
                <a:cubicBezTo>
                  <a:pt x="577" y="71"/>
                  <a:pt x="583" y="70"/>
                  <a:pt x="584" y="72"/>
                </a:cubicBezTo>
                <a:cubicBezTo>
                  <a:pt x="584" y="73"/>
                  <a:pt x="581" y="77"/>
                  <a:pt x="580" y="74"/>
                </a:cubicBezTo>
                <a:cubicBezTo>
                  <a:pt x="580" y="73"/>
                  <a:pt x="581" y="73"/>
                  <a:pt x="582" y="72"/>
                </a:cubicBezTo>
                <a:cubicBezTo>
                  <a:pt x="578" y="70"/>
                  <a:pt x="579" y="74"/>
                  <a:pt x="576" y="75"/>
                </a:cubicBezTo>
                <a:cubicBezTo>
                  <a:pt x="579" y="76"/>
                  <a:pt x="581" y="78"/>
                  <a:pt x="578" y="81"/>
                </a:cubicBezTo>
                <a:cubicBezTo>
                  <a:pt x="578" y="83"/>
                  <a:pt x="579" y="83"/>
                  <a:pt x="579" y="85"/>
                </a:cubicBezTo>
                <a:cubicBezTo>
                  <a:pt x="583" y="84"/>
                  <a:pt x="587" y="87"/>
                  <a:pt x="590" y="85"/>
                </a:cubicBezTo>
                <a:cubicBezTo>
                  <a:pt x="591" y="79"/>
                  <a:pt x="587" y="78"/>
                  <a:pt x="584" y="76"/>
                </a:cubicBezTo>
                <a:cubicBezTo>
                  <a:pt x="590" y="77"/>
                  <a:pt x="592" y="74"/>
                  <a:pt x="595" y="72"/>
                </a:cubicBezTo>
                <a:cubicBezTo>
                  <a:pt x="595" y="75"/>
                  <a:pt x="596" y="76"/>
                  <a:pt x="599" y="76"/>
                </a:cubicBezTo>
                <a:cubicBezTo>
                  <a:pt x="601" y="69"/>
                  <a:pt x="595" y="72"/>
                  <a:pt x="597" y="68"/>
                </a:cubicBezTo>
                <a:cubicBezTo>
                  <a:pt x="591" y="66"/>
                  <a:pt x="595" y="70"/>
                  <a:pt x="590" y="71"/>
                </a:cubicBezTo>
                <a:cubicBezTo>
                  <a:pt x="589" y="68"/>
                  <a:pt x="592" y="69"/>
                  <a:pt x="592" y="66"/>
                </a:cubicBezTo>
                <a:cubicBezTo>
                  <a:pt x="581" y="67"/>
                  <a:pt x="579" y="63"/>
                  <a:pt x="584" y="55"/>
                </a:cubicBezTo>
                <a:cubicBezTo>
                  <a:pt x="578" y="54"/>
                  <a:pt x="568" y="56"/>
                  <a:pt x="562" y="59"/>
                </a:cubicBezTo>
                <a:cubicBezTo>
                  <a:pt x="570" y="59"/>
                  <a:pt x="577" y="62"/>
                  <a:pt x="574" y="69"/>
                </a:cubicBezTo>
                <a:close/>
                <a:moveTo>
                  <a:pt x="414" y="86"/>
                </a:moveTo>
                <a:cubicBezTo>
                  <a:pt x="414" y="83"/>
                  <a:pt x="416" y="82"/>
                  <a:pt x="417" y="81"/>
                </a:cubicBezTo>
                <a:cubicBezTo>
                  <a:pt x="420" y="85"/>
                  <a:pt x="427" y="83"/>
                  <a:pt x="430" y="86"/>
                </a:cubicBezTo>
                <a:cubicBezTo>
                  <a:pt x="432" y="83"/>
                  <a:pt x="436" y="82"/>
                  <a:pt x="439" y="80"/>
                </a:cubicBezTo>
                <a:cubicBezTo>
                  <a:pt x="436" y="66"/>
                  <a:pt x="429" y="72"/>
                  <a:pt x="419" y="76"/>
                </a:cubicBezTo>
                <a:cubicBezTo>
                  <a:pt x="418" y="79"/>
                  <a:pt x="422" y="76"/>
                  <a:pt x="422" y="78"/>
                </a:cubicBezTo>
                <a:cubicBezTo>
                  <a:pt x="415" y="79"/>
                  <a:pt x="410" y="78"/>
                  <a:pt x="405" y="77"/>
                </a:cubicBezTo>
                <a:cubicBezTo>
                  <a:pt x="404" y="78"/>
                  <a:pt x="406" y="83"/>
                  <a:pt x="407" y="86"/>
                </a:cubicBezTo>
                <a:cubicBezTo>
                  <a:pt x="407" y="85"/>
                  <a:pt x="412" y="84"/>
                  <a:pt x="414" y="86"/>
                </a:cubicBezTo>
                <a:close/>
                <a:moveTo>
                  <a:pt x="304" y="102"/>
                </a:moveTo>
                <a:cubicBezTo>
                  <a:pt x="305" y="103"/>
                  <a:pt x="307" y="103"/>
                  <a:pt x="306" y="106"/>
                </a:cubicBezTo>
                <a:cubicBezTo>
                  <a:pt x="307" y="109"/>
                  <a:pt x="302" y="105"/>
                  <a:pt x="302" y="108"/>
                </a:cubicBezTo>
                <a:cubicBezTo>
                  <a:pt x="306" y="110"/>
                  <a:pt x="319" y="112"/>
                  <a:pt x="318" y="104"/>
                </a:cubicBezTo>
                <a:cubicBezTo>
                  <a:pt x="309" y="97"/>
                  <a:pt x="298" y="98"/>
                  <a:pt x="285" y="99"/>
                </a:cubicBezTo>
                <a:cubicBezTo>
                  <a:pt x="293" y="99"/>
                  <a:pt x="299" y="103"/>
                  <a:pt x="304" y="102"/>
                </a:cubicBezTo>
                <a:close/>
                <a:moveTo>
                  <a:pt x="677" y="125"/>
                </a:moveTo>
                <a:cubicBezTo>
                  <a:pt x="681" y="131"/>
                  <a:pt x="693" y="135"/>
                  <a:pt x="693" y="126"/>
                </a:cubicBezTo>
                <a:cubicBezTo>
                  <a:pt x="687" y="122"/>
                  <a:pt x="682" y="125"/>
                  <a:pt x="677" y="125"/>
                </a:cubicBezTo>
                <a:close/>
                <a:moveTo>
                  <a:pt x="717" y="126"/>
                </a:moveTo>
                <a:cubicBezTo>
                  <a:pt x="715" y="123"/>
                  <a:pt x="711" y="123"/>
                  <a:pt x="707" y="123"/>
                </a:cubicBezTo>
                <a:cubicBezTo>
                  <a:pt x="708" y="128"/>
                  <a:pt x="705" y="128"/>
                  <a:pt x="703" y="130"/>
                </a:cubicBezTo>
                <a:cubicBezTo>
                  <a:pt x="705" y="132"/>
                  <a:pt x="708" y="134"/>
                  <a:pt x="713" y="135"/>
                </a:cubicBezTo>
                <a:cubicBezTo>
                  <a:pt x="713" y="131"/>
                  <a:pt x="714" y="128"/>
                  <a:pt x="717" y="126"/>
                </a:cubicBezTo>
                <a:close/>
                <a:moveTo>
                  <a:pt x="49" y="134"/>
                </a:moveTo>
                <a:cubicBezTo>
                  <a:pt x="51" y="141"/>
                  <a:pt x="63" y="138"/>
                  <a:pt x="66" y="144"/>
                </a:cubicBezTo>
                <a:cubicBezTo>
                  <a:pt x="61" y="145"/>
                  <a:pt x="59" y="148"/>
                  <a:pt x="57" y="151"/>
                </a:cubicBezTo>
                <a:cubicBezTo>
                  <a:pt x="59" y="157"/>
                  <a:pt x="70" y="153"/>
                  <a:pt x="68" y="163"/>
                </a:cubicBezTo>
                <a:cubicBezTo>
                  <a:pt x="71" y="161"/>
                  <a:pt x="70" y="165"/>
                  <a:pt x="73" y="164"/>
                </a:cubicBezTo>
                <a:cubicBezTo>
                  <a:pt x="76" y="162"/>
                  <a:pt x="69" y="160"/>
                  <a:pt x="72" y="159"/>
                </a:cubicBezTo>
                <a:cubicBezTo>
                  <a:pt x="81" y="158"/>
                  <a:pt x="91" y="158"/>
                  <a:pt x="99" y="156"/>
                </a:cubicBezTo>
                <a:cubicBezTo>
                  <a:pt x="97" y="154"/>
                  <a:pt x="93" y="153"/>
                  <a:pt x="92" y="151"/>
                </a:cubicBezTo>
                <a:cubicBezTo>
                  <a:pt x="100" y="148"/>
                  <a:pt x="110" y="148"/>
                  <a:pt x="117" y="154"/>
                </a:cubicBezTo>
                <a:cubicBezTo>
                  <a:pt x="117" y="152"/>
                  <a:pt x="121" y="153"/>
                  <a:pt x="122" y="151"/>
                </a:cubicBezTo>
                <a:cubicBezTo>
                  <a:pt x="110" y="146"/>
                  <a:pt x="97" y="136"/>
                  <a:pt x="80" y="139"/>
                </a:cubicBezTo>
                <a:cubicBezTo>
                  <a:pt x="75" y="135"/>
                  <a:pt x="48" y="121"/>
                  <a:pt x="49" y="134"/>
                </a:cubicBezTo>
                <a:close/>
                <a:moveTo>
                  <a:pt x="85" y="149"/>
                </a:moveTo>
                <a:cubicBezTo>
                  <a:pt x="84" y="151"/>
                  <a:pt x="80" y="149"/>
                  <a:pt x="78" y="148"/>
                </a:cubicBezTo>
                <a:cubicBezTo>
                  <a:pt x="79" y="144"/>
                  <a:pt x="83" y="148"/>
                  <a:pt x="85" y="149"/>
                </a:cubicBezTo>
                <a:close/>
                <a:moveTo>
                  <a:pt x="72" y="610"/>
                </a:moveTo>
                <a:cubicBezTo>
                  <a:pt x="70" y="610"/>
                  <a:pt x="70" y="609"/>
                  <a:pt x="70" y="608"/>
                </a:cubicBezTo>
                <a:cubicBezTo>
                  <a:pt x="59" y="607"/>
                  <a:pt x="52" y="607"/>
                  <a:pt x="48" y="611"/>
                </a:cubicBezTo>
                <a:cubicBezTo>
                  <a:pt x="57" y="613"/>
                  <a:pt x="65" y="613"/>
                  <a:pt x="72" y="610"/>
                </a:cubicBezTo>
                <a:close/>
                <a:moveTo>
                  <a:pt x="323" y="754"/>
                </a:moveTo>
                <a:cubicBezTo>
                  <a:pt x="341" y="759"/>
                  <a:pt x="369" y="758"/>
                  <a:pt x="386" y="757"/>
                </a:cubicBezTo>
                <a:cubicBezTo>
                  <a:pt x="397" y="757"/>
                  <a:pt x="408" y="761"/>
                  <a:pt x="415" y="756"/>
                </a:cubicBezTo>
                <a:cubicBezTo>
                  <a:pt x="410" y="756"/>
                  <a:pt x="401" y="759"/>
                  <a:pt x="405" y="755"/>
                </a:cubicBezTo>
                <a:cubicBezTo>
                  <a:pt x="400" y="753"/>
                  <a:pt x="401" y="755"/>
                  <a:pt x="399" y="753"/>
                </a:cubicBezTo>
                <a:cubicBezTo>
                  <a:pt x="397" y="752"/>
                  <a:pt x="399" y="757"/>
                  <a:pt x="396" y="756"/>
                </a:cubicBezTo>
                <a:cubicBezTo>
                  <a:pt x="391" y="750"/>
                  <a:pt x="376" y="754"/>
                  <a:pt x="371" y="748"/>
                </a:cubicBezTo>
                <a:cubicBezTo>
                  <a:pt x="377" y="747"/>
                  <a:pt x="384" y="748"/>
                  <a:pt x="389" y="746"/>
                </a:cubicBezTo>
                <a:cubicBezTo>
                  <a:pt x="371" y="742"/>
                  <a:pt x="351" y="741"/>
                  <a:pt x="334" y="743"/>
                </a:cubicBezTo>
                <a:cubicBezTo>
                  <a:pt x="334" y="745"/>
                  <a:pt x="338" y="743"/>
                  <a:pt x="338" y="745"/>
                </a:cubicBezTo>
                <a:cubicBezTo>
                  <a:pt x="328" y="744"/>
                  <a:pt x="328" y="751"/>
                  <a:pt x="323" y="754"/>
                </a:cubicBezTo>
                <a:close/>
                <a:moveTo>
                  <a:pt x="985" y="755"/>
                </a:moveTo>
                <a:cubicBezTo>
                  <a:pt x="987" y="759"/>
                  <a:pt x="995" y="756"/>
                  <a:pt x="996" y="761"/>
                </a:cubicBezTo>
                <a:cubicBezTo>
                  <a:pt x="1025" y="760"/>
                  <a:pt x="1048" y="764"/>
                  <a:pt x="1078" y="759"/>
                </a:cubicBezTo>
                <a:cubicBezTo>
                  <a:pt x="1073" y="760"/>
                  <a:pt x="1070" y="758"/>
                  <a:pt x="1067" y="757"/>
                </a:cubicBezTo>
                <a:cubicBezTo>
                  <a:pt x="1067" y="756"/>
                  <a:pt x="1067" y="754"/>
                  <a:pt x="1066" y="754"/>
                </a:cubicBezTo>
                <a:cubicBezTo>
                  <a:pt x="1038" y="751"/>
                  <a:pt x="1014" y="755"/>
                  <a:pt x="985" y="755"/>
                </a:cubicBezTo>
                <a:close/>
                <a:moveTo>
                  <a:pt x="930" y="799"/>
                </a:moveTo>
                <a:cubicBezTo>
                  <a:pt x="935" y="802"/>
                  <a:pt x="940" y="803"/>
                  <a:pt x="947" y="804"/>
                </a:cubicBezTo>
                <a:cubicBezTo>
                  <a:pt x="946" y="805"/>
                  <a:pt x="946" y="807"/>
                  <a:pt x="947" y="808"/>
                </a:cubicBezTo>
                <a:cubicBezTo>
                  <a:pt x="956" y="808"/>
                  <a:pt x="960" y="806"/>
                  <a:pt x="967" y="805"/>
                </a:cubicBezTo>
                <a:cubicBezTo>
                  <a:pt x="965" y="804"/>
                  <a:pt x="962" y="804"/>
                  <a:pt x="961" y="801"/>
                </a:cubicBezTo>
                <a:cubicBezTo>
                  <a:pt x="963" y="799"/>
                  <a:pt x="969" y="801"/>
                  <a:pt x="970" y="797"/>
                </a:cubicBezTo>
                <a:cubicBezTo>
                  <a:pt x="955" y="797"/>
                  <a:pt x="939" y="794"/>
                  <a:pt x="930" y="799"/>
                </a:cubicBezTo>
                <a:close/>
              </a:path>
            </a:pathLst>
          </a:custGeom>
          <a:blipFill>
            <a:blip r:embed="rId6"/>
            <a:srcRect/>
            <a:stretch>
              <a:fillRect t="-45500" b="-74378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04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accent1">
                <a:alpha val="13000"/>
              </a:schemeClr>
            </a:gs>
            <a:gs pos="6000">
              <a:schemeClr val="accent1">
                <a:alpha val="13000"/>
              </a:schemeClr>
            </a:gs>
            <a:gs pos="100000">
              <a:schemeClr val="accent1">
                <a:alpha val="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617DDB-E05C-DDBD-0D87-8EFB5F231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E2856C4-9BC3-E991-3CB5-099CAAA661EA}"/>
              </a:ext>
            </a:extLst>
          </p:cNvPr>
          <p:cNvSpPr/>
          <p:nvPr/>
        </p:nvSpPr>
        <p:spPr>
          <a:xfrm>
            <a:off x="587375" y="476250"/>
            <a:ext cx="11053763" cy="5868988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32000">
                  <a:srgbClr val="D6E3E8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58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06B0F2C-F015-64A8-249E-6214764232A8}"/>
              </a:ext>
            </a:extLst>
          </p:cNvPr>
          <p:cNvSpPr/>
          <p:nvPr/>
        </p:nvSpPr>
        <p:spPr>
          <a:xfrm>
            <a:off x="885144" y="662300"/>
            <a:ext cx="10421711" cy="5448214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gradFill>
            <a:gsLst>
              <a:gs pos="66997">
                <a:schemeClr val="accent1">
                  <a:lumMod val="20000"/>
                  <a:lumOff val="80000"/>
                  <a:alpha val="64000"/>
                </a:schemeClr>
              </a:gs>
              <a:gs pos="29000">
                <a:srgbClr val="D6E3E8">
                  <a:alpha val="0"/>
                </a:srgbClr>
              </a:gs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gradFill flip="none" rotWithShape="1">
              <a:gsLst>
                <a:gs pos="32000">
                  <a:srgbClr val="D6E3E8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8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86D91CC-C09F-D8B3-3571-1D06BA4D2FC7}"/>
              </a:ext>
            </a:extLst>
          </p:cNvPr>
          <p:cNvSpPr>
            <a:spLocks noEditPoints="1"/>
          </p:cNvSpPr>
          <p:nvPr/>
        </p:nvSpPr>
        <p:spPr bwMode="auto">
          <a:xfrm>
            <a:off x="5365918" y="662300"/>
            <a:ext cx="6138972" cy="5255900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blipFill>
            <a:blip r:embed="rId3"/>
            <a:srcRect/>
            <a:stretch>
              <a:fillRect l="-1221" t="-283" r="-54301" b="283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15" name="图片 14" descr="红色的花&#10;&#10;描述已自动生成">
            <a:extLst>
              <a:ext uri="{FF2B5EF4-FFF2-40B4-BE49-F238E27FC236}">
                <a16:creationId xmlns:a16="http://schemas.microsoft.com/office/drawing/2014/main" id="{6FAE377E-6DBF-E70B-FBA3-03839B46AED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669963"/>
            <a:ext cx="4794373" cy="419507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0DED5AA1-5D74-7B08-C659-E1F271EB0D24}"/>
              </a:ext>
            </a:extLst>
          </p:cNvPr>
          <p:cNvGrpSpPr/>
          <p:nvPr/>
        </p:nvGrpSpPr>
        <p:grpSpPr>
          <a:xfrm>
            <a:off x="2708875" y="2961614"/>
            <a:ext cx="1015344" cy="984345"/>
            <a:chOff x="3610573" y="3666775"/>
            <a:chExt cx="814300" cy="789439"/>
          </a:xfrm>
        </p:grpSpPr>
        <p:pic>
          <p:nvPicPr>
            <p:cNvPr id="17" name="图片 16" descr="黑暗里有星球&#10;&#10;描述已自动生成">
              <a:extLst>
                <a:ext uri="{FF2B5EF4-FFF2-40B4-BE49-F238E27FC236}">
                  <a16:creationId xmlns:a16="http://schemas.microsoft.com/office/drawing/2014/main" id="{3237A174-103E-E86C-C954-815A5DE6B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40BCF55-54CC-7B4B-BDF2-AB39D357D4DE}"/>
                </a:ext>
              </a:extLst>
            </p:cNvPr>
            <p:cNvSpPr txBox="1"/>
            <p:nvPr/>
          </p:nvSpPr>
          <p:spPr>
            <a:xfrm>
              <a:off x="3739004" y="3780049"/>
              <a:ext cx="587082" cy="567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壹</a:t>
              </a:r>
            </a:p>
          </p:txBody>
        </p:sp>
      </p:grpSp>
      <p:pic>
        <p:nvPicPr>
          <p:cNvPr id="20" name="图片 19" descr="图片包含 游戏机&#10;&#10;描述已自动生成">
            <a:extLst>
              <a:ext uri="{FF2B5EF4-FFF2-40B4-BE49-F238E27FC236}">
                <a16:creationId xmlns:a16="http://schemas.microsoft.com/office/drawing/2014/main" id="{1F9CD1BE-05D3-13B4-F64B-D3DD7283020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28" y="3371279"/>
            <a:ext cx="1015345" cy="551247"/>
          </a:xfrm>
          <a:prstGeom prst="rect">
            <a:avLst/>
          </a:prstGeom>
        </p:spPr>
      </p:pic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6A72FA56-46C8-AECC-FB98-FD8401987F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94" y="3371279"/>
            <a:ext cx="1015345" cy="55124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FAB3C36-6E94-652E-4D02-31A082EBEC8D}"/>
              </a:ext>
            </a:extLst>
          </p:cNvPr>
          <p:cNvSpPr txBox="1"/>
          <p:nvPr/>
        </p:nvSpPr>
        <p:spPr>
          <a:xfrm>
            <a:off x="1137031" y="4098765"/>
            <a:ext cx="4429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农典智慧的当代困局</a:t>
            </a:r>
          </a:p>
          <a:p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7874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山上的风景&#10;&#10;中度可信度描述已自动生成">
            <a:extLst>
              <a:ext uri="{FF2B5EF4-FFF2-40B4-BE49-F238E27FC236}">
                <a16:creationId xmlns:a16="http://schemas.microsoft.com/office/drawing/2014/main" id="{86A5E5C4-D275-9895-ECB5-0641C05CB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E1CDAF"/>
          </a:solidFill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2BA9B4B3-BD63-C3F5-39E6-0BEAF3243942}"/>
              </a:ext>
            </a:extLst>
          </p:cNvPr>
          <p:cNvSpPr/>
          <p:nvPr/>
        </p:nvSpPr>
        <p:spPr>
          <a:xfrm>
            <a:off x="360259" y="366410"/>
            <a:ext cx="11533790" cy="6123858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17ECA7F-B5C2-D529-271F-18215B55B277}"/>
              </a:ext>
            </a:extLst>
          </p:cNvPr>
          <p:cNvSpPr/>
          <p:nvPr/>
        </p:nvSpPr>
        <p:spPr>
          <a:xfrm>
            <a:off x="647977" y="588206"/>
            <a:ext cx="11008698" cy="5681588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gradFill>
            <a:gsLst>
              <a:gs pos="66997">
                <a:schemeClr val="accent1">
                  <a:lumMod val="20000"/>
                  <a:lumOff val="80000"/>
                  <a:alpha val="64000"/>
                </a:schemeClr>
              </a:gs>
              <a:gs pos="29000">
                <a:srgbClr val="D6E3E8">
                  <a:alpha val="0"/>
                </a:srgbClr>
              </a:gs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32E02C5-1F62-AC9E-EA38-1281E4A53CB3}"/>
              </a:ext>
            </a:extLst>
          </p:cNvPr>
          <p:cNvGrpSpPr/>
          <p:nvPr/>
        </p:nvGrpSpPr>
        <p:grpSpPr>
          <a:xfrm>
            <a:off x="940050" y="811856"/>
            <a:ext cx="701294" cy="679883"/>
            <a:chOff x="3610573" y="3666775"/>
            <a:chExt cx="814300" cy="789439"/>
          </a:xfrm>
        </p:grpSpPr>
        <p:pic>
          <p:nvPicPr>
            <p:cNvPr id="14" name="图片 13" descr="黑暗里有星球&#10;&#10;描述已自动生成">
              <a:extLst>
                <a:ext uri="{FF2B5EF4-FFF2-40B4-BE49-F238E27FC236}">
                  <a16:creationId xmlns:a16="http://schemas.microsoft.com/office/drawing/2014/main" id="{BDA47402-6F1A-A021-995E-EC2B5B3DF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45BEAFB-C414-F129-7A19-29F6330C7BFA}"/>
                </a:ext>
              </a:extLst>
            </p:cNvPr>
            <p:cNvSpPr txBox="1"/>
            <p:nvPr/>
          </p:nvSpPr>
          <p:spPr>
            <a:xfrm>
              <a:off x="3739004" y="3813228"/>
              <a:ext cx="587082" cy="53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壹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53487BD-935B-96B3-B8B6-BAC702FC1D84}"/>
              </a:ext>
            </a:extLst>
          </p:cNvPr>
          <p:cNvSpPr txBox="1"/>
          <p:nvPr/>
        </p:nvSpPr>
        <p:spPr>
          <a:xfrm>
            <a:off x="1666875" y="968762"/>
            <a:ext cx="4429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accent1"/>
                </a:solidFill>
                <a:latin typeface="+mj-ea"/>
                <a:ea typeface="+mj-ea"/>
              </a:rPr>
              <a:t>千年农技的现代困局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7E313D-E3E2-46E8-2BCE-3B8388B10615}"/>
              </a:ext>
            </a:extLst>
          </p:cNvPr>
          <p:cNvSpPr txBox="1"/>
          <p:nvPr/>
        </p:nvSpPr>
        <p:spPr>
          <a:xfrm>
            <a:off x="4717837" y="1948047"/>
            <a:ext cx="2521045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000" b="1" dirty="0">
                <a:latin typeface="+mj-ea"/>
                <a:ea typeface="+mj-ea"/>
              </a:rPr>
              <a:t>古籍智慧为何难以照进现实？</a:t>
            </a:r>
            <a:endParaRPr lang="zh-CN" altLang="en-US" sz="2000" b="1" dirty="0">
              <a:latin typeface="+mj-ea"/>
              <a:ea typeface="+mj-ea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9BAA5F8B-CC58-EDB9-3223-FB9FA2788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50" y="3613711"/>
            <a:ext cx="2989447" cy="2415302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359092E5-8EAC-4D28-3B19-242AEB8BF31A}"/>
              </a:ext>
            </a:extLst>
          </p:cNvPr>
          <p:cNvSpPr txBox="1"/>
          <p:nvPr/>
        </p:nvSpPr>
        <p:spPr>
          <a:xfrm>
            <a:off x="844693" y="2212525"/>
            <a:ext cx="2989447" cy="82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b="1" dirty="0"/>
              <a:t>考据重于实践</a:t>
            </a:r>
            <a:r>
              <a:rPr lang="zh-CN" altLang="zh-CN" sz="1100" dirty="0"/>
              <a:t>：近四成研究陷于古籍版本考据（如辨析</a:t>
            </a:r>
            <a:r>
              <a:rPr lang="en-US" altLang="zh-CN" sz="1100" dirty="0"/>
              <a:t>"</a:t>
            </a:r>
            <a:r>
              <a:rPr lang="zh-CN" altLang="zh-CN" sz="1100" dirty="0"/>
              <a:t>耕田</a:t>
            </a:r>
            <a:r>
              <a:rPr lang="en-US" altLang="zh-CN" sz="1100" dirty="0"/>
              <a:t>"</a:t>
            </a:r>
            <a:r>
              <a:rPr lang="zh-CN" altLang="zh-CN" sz="1100" dirty="0"/>
              <a:t>在不同抄本中的表述差异）</a:t>
            </a:r>
            <a:br>
              <a:rPr lang="en-US" altLang="zh-CN" sz="1100" dirty="0"/>
            </a:br>
            <a:endParaRPr lang="zh-CN" altLang="en-US" sz="11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A7707A-AEE3-7B0C-7D16-1AC60DFDC6AF}"/>
              </a:ext>
            </a:extLst>
          </p:cNvPr>
          <p:cNvSpPr txBox="1"/>
          <p:nvPr/>
        </p:nvSpPr>
        <p:spPr>
          <a:xfrm>
            <a:off x="886281" y="2946609"/>
            <a:ext cx="2989447" cy="587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100" b="1" dirty="0"/>
              <a:t>原理阐释缺失</a:t>
            </a:r>
            <a:r>
              <a:rPr lang="zh-CN" altLang="zh-CN" sz="1100" dirty="0"/>
              <a:t>：仅</a:t>
            </a:r>
            <a:r>
              <a:rPr lang="en-US" altLang="zh-CN" sz="1100" dirty="0"/>
              <a:t>24%</a:t>
            </a:r>
            <a:r>
              <a:rPr lang="zh-CN" altLang="zh-CN" sz="1100" dirty="0"/>
              <a:t>论文揭示技术科学性（如</a:t>
            </a:r>
            <a:r>
              <a:rPr lang="en-US" altLang="zh-CN" sz="1100" dirty="0"/>
              <a:t>"</a:t>
            </a:r>
            <a:r>
              <a:rPr lang="zh-CN" altLang="zh-CN" sz="1100" dirty="0"/>
              <a:t>保墒</a:t>
            </a:r>
            <a:r>
              <a:rPr lang="en-US" altLang="zh-CN" sz="1100" dirty="0"/>
              <a:t>"</a:t>
            </a:r>
            <a:r>
              <a:rPr lang="zh-CN" altLang="zh-CN" sz="1100" dirty="0"/>
              <a:t>技术的水分保持机制仍待破译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90668E-E2DE-346A-F18D-154A54F01D3E}"/>
              </a:ext>
            </a:extLst>
          </p:cNvPr>
          <p:cNvSpPr txBox="1"/>
          <p:nvPr/>
        </p:nvSpPr>
        <p:spPr>
          <a:xfrm>
            <a:off x="844694" y="1741511"/>
            <a:ext cx="2544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accent2"/>
                </a:solidFill>
                <a:latin typeface="+mj-ea"/>
                <a:ea typeface="+mj-ea"/>
              </a:rPr>
              <a:t>历史研究的瓶颈</a:t>
            </a:r>
          </a:p>
          <a:p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690DFB-C377-7DA4-8197-3169AE850C3E}"/>
              </a:ext>
            </a:extLst>
          </p:cNvPr>
          <p:cNvSpPr txBox="1"/>
          <p:nvPr/>
        </p:nvSpPr>
        <p:spPr>
          <a:xfrm>
            <a:off x="8225231" y="2198064"/>
            <a:ext cx="2989447" cy="82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b="1" dirty="0"/>
              <a:t>根源性遗忘：</a:t>
            </a:r>
            <a:r>
              <a:rPr lang="zh-CN" altLang="zh-CN" sz="1100" dirty="0"/>
              <a:t>现代农学论文对古籍引用率不足</a:t>
            </a:r>
            <a:r>
              <a:rPr lang="en-US" altLang="zh-CN" sz="1100" dirty="0"/>
              <a:t>15%</a:t>
            </a:r>
            <a:r>
              <a:rPr lang="zh-CN" altLang="zh-CN" sz="1100" dirty="0"/>
              <a:t>（智能灌溉研究未继承千年节水经验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br>
              <a:rPr lang="en-US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sz="11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D5E3207-E731-A403-3AFA-A517961EB90E}"/>
              </a:ext>
            </a:extLst>
          </p:cNvPr>
          <p:cNvSpPr txBox="1"/>
          <p:nvPr/>
        </p:nvSpPr>
        <p:spPr>
          <a:xfrm>
            <a:off x="8278115" y="2963311"/>
            <a:ext cx="2989447" cy="55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1100" b="1" dirty="0"/>
              <a:t>生态效率差距：</a:t>
            </a:r>
            <a:r>
              <a:rPr lang="zh-CN" altLang="zh-CN" sz="1100" dirty="0"/>
              <a:t>黄河流域灌溉效能较古籍理论值低</a:t>
            </a:r>
            <a:r>
              <a:rPr lang="en-US" altLang="zh-CN" sz="1100" dirty="0"/>
              <a:t>30%</a:t>
            </a:r>
            <a:r>
              <a:rPr lang="zh-CN" altLang="zh-CN" sz="1100" dirty="0"/>
              <a:t>（相当于每年浪费</a:t>
            </a:r>
            <a:r>
              <a:rPr lang="en-US" altLang="zh-CN" sz="1100" dirty="0"/>
              <a:t>7.3</a:t>
            </a:r>
            <a:r>
              <a:rPr lang="zh-CN" altLang="zh-CN" sz="1100" dirty="0"/>
              <a:t>个西湖水量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3F886A4-D1B4-A9C8-5ADC-66FD96CFEFE0}"/>
              </a:ext>
            </a:extLst>
          </p:cNvPr>
          <p:cNvSpPr txBox="1"/>
          <p:nvPr/>
        </p:nvSpPr>
        <p:spPr>
          <a:xfrm>
            <a:off x="8153111" y="1611559"/>
            <a:ext cx="2544073" cy="42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CN" altLang="zh-CN" sz="2000" dirty="0">
                <a:solidFill>
                  <a:schemeClr val="accent2"/>
                </a:solidFill>
                <a:latin typeface="+mj-ea"/>
                <a:ea typeface="+mj-ea"/>
              </a:rPr>
              <a:t>农业传承的断裂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5760797E-5BCC-1F33-C0EC-B993FD9E3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94" y="3664432"/>
            <a:ext cx="3045168" cy="2415303"/>
          </a:xfrm>
          <a:prstGeom prst="rect">
            <a:avLst/>
          </a:prstGeom>
        </p:spPr>
      </p:pic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17B2CB2-BD81-A0C0-EB60-65C6658ACCC4}"/>
              </a:ext>
            </a:extLst>
          </p:cNvPr>
          <p:cNvSpPr/>
          <p:nvPr/>
        </p:nvSpPr>
        <p:spPr>
          <a:xfrm>
            <a:off x="5563950" y="1233288"/>
            <a:ext cx="567738" cy="714759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8676" h="577454">
                <a:moveTo>
                  <a:pt x="229435" y="127107"/>
                </a:moveTo>
                <a:cubicBezTo>
                  <a:pt x="256195" y="127107"/>
                  <a:pt x="277888" y="140090"/>
                  <a:pt x="277888" y="156105"/>
                </a:cubicBezTo>
                <a:cubicBezTo>
                  <a:pt x="277888" y="172120"/>
                  <a:pt x="256195" y="185103"/>
                  <a:pt x="229435" y="185103"/>
                </a:cubicBezTo>
                <a:cubicBezTo>
                  <a:pt x="202675" y="185103"/>
                  <a:pt x="180982" y="172120"/>
                  <a:pt x="180982" y="156105"/>
                </a:cubicBezTo>
                <a:cubicBezTo>
                  <a:pt x="180982" y="140090"/>
                  <a:pt x="202675" y="127107"/>
                  <a:pt x="229435" y="127107"/>
                </a:cubicBezTo>
                <a:close/>
                <a:moveTo>
                  <a:pt x="228968" y="95857"/>
                </a:moveTo>
                <a:cubicBezTo>
                  <a:pt x="184687" y="95857"/>
                  <a:pt x="148709" y="121640"/>
                  <a:pt x="148709" y="155711"/>
                </a:cubicBezTo>
                <a:cubicBezTo>
                  <a:pt x="148709" y="186099"/>
                  <a:pt x="176385" y="210041"/>
                  <a:pt x="213285" y="215566"/>
                </a:cubicBezTo>
                <a:cubicBezTo>
                  <a:pt x="213285" y="215566"/>
                  <a:pt x="213285" y="215566"/>
                  <a:pt x="213285" y="216487"/>
                </a:cubicBezTo>
                <a:lnTo>
                  <a:pt x="213285" y="368424"/>
                </a:lnTo>
                <a:cubicBezTo>
                  <a:pt x="213285" y="376712"/>
                  <a:pt x="220666" y="384079"/>
                  <a:pt x="228968" y="384079"/>
                </a:cubicBezTo>
                <a:cubicBezTo>
                  <a:pt x="238194" y="384079"/>
                  <a:pt x="244651" y="376712"/>
                  <a:pt x="244651" y="368424"/>
                </a:cubicBezTo>
                <a:lnTo>
                  <a:pt x="244651" y="350928"/>
                </a:lnTo>
                <a:lnTo>
                  <a:pt x="287087" y="350928"/>
                </a:lnTo>
                <a:cubicBezTo>
                  <a:pt x="296312" y="350928"/>
                  <a:pt x="302770" y="344483"/>
                  <a:pt x="302770" y="335274"/>
                </a:cubicBezTo>
                <a:cubicBezTo>
                  <a:pt x="302770" y="326987"/>
                  <a:pt x="296312" y="319620"/>
                  <a:pt x="287087" y="319620"/>
                </a:cubicBezTo>
                <a:lnTo>
                  <a:pt x="244651" y="319620"/>
                </a:lnTo>
                <a:lnTo>
                  <a:pt x="244651" y="310412"/>
                </a:lnTo>
                <a:lnTo>
                  <a:pt x="270482" y="310412"/>
                </a:lnTo>
                <a:cubicBezTo>
                  <a:pt x="278784" y="310412"/>
                  <a:pt x="286165" y="303045"/>
                  <a:pt x="286165" y="294758"/>
                </a:cubicBezTo>
                <a:cubicBezTo>
                  <a:pt x="286165" y="285549"/>
                  <a:pt x="278784" y="279103"/>
                  <a:pt x="270482" y="279103"/>
                </a:cubicBezTo>
                <a:lnTo>
                  <a:pt x="244651" y="279103"/>
                </a:lnTo>
                <a:lnTo>
                  <a:pt x="244651" y="216487"/>
                </a:lnTo>
                <a:cubicBezTo>
                  <a:pt x="244651" y="215566"/>
                  <a:pt x="244651" y="215566"/>
                  <a:pt x="244651" y="215566"/>
                </a:cubicBezTo>
                <a:cubicBezTo>
                  <a:pt x="282475" y="210041"/>
                  <a:pt x="309228" y="186099"/>
                  <a:pt x="309228" y="155711"/>
                </a:cubicBezTo>
                <a:cubicBezTo>
                  <a:pt x="309228" y="121640"/>
                  <a:pt x="274172" y="95857"/>
                  <a:pt x="228968" y="95857"/>
                </a:cubicBezTo>
                <a:close/>
                <a:moveTo>
                  <a:pt x="215722" y="536"/>
                </a:moveTo>
                <a:cubicBezTo>
                  <a:pt x="238539" y="-773"/>
                  <a:pt x="263332" y="321"/>
                  <a:pt x="289855" y="3774"/>
                </a:cubicBezTo>
                <a:cubicBezTo>
                  <a:pt x="395945" y="16665"/>
                  <a:pt x="457754" y="123482"/>
                  <a:pt x="458676" y="187941"/>
                </a:cubicBezTo>
                <a:cubicBezTo>
                  <a:pt x="458676" y="315016"/>
                  <a:pt x="368269" y="373949"/>
                  <a:pt x="367347" y="419991"/>
                </a:cubicBezTo>
                <a:cubicBezTo>
                  <a:pt x="365501" y="501946"/>
                  <a:pt x="458676" y="577454"/>
                  <a:pt x="458676" y="577454"/>
                </a:cubicBezTo>
                <a:lnTo>
                  <a:pt x="135794" y="577454"/>
                </a:lnTo>
                <a:cubicBezTo>
                  <a:pt x="135794" y="577454"/>
                  <a:pt x="197603" y="546146"/>
                  <a:pt x="171772" y="486291"/>
                </a:cubicBezTo>
                <a:cubicBezTo>
                  <a:pt x="160702" y="489054"/>
                  <a:pt x="128414" y="494579"/>
                  <a:pt x="102583" y="498262"/>
                </a:cubicBezTo>
                <a:cubicBezTo>
                  <a:pt x="77675" y="501025"/>
                  <a:pt x="55534" y="486291"/>
                  <a:pt x="50922" y="473400"/>
                </a:cubicBezTo>
                <a:cubicBezTo>
                  <a:pt x="46309" y="460508"/>
                  <a:pt x="60147" y="438408"/>
                  <a:pt x="54612" y="431041"/>
                </a:cubicBezTo>
                <a:cubicBezTo>
                  <a:pt x="49077" y="423674"/>
                  <a:pt x="29704" y="402495"/>
                  <a:pt x="36161" y="384999"/>
                </a:cubicBezTo>
                <a:cubicBezTo>
                  <a:pt x="42619" y="366583"/>
                  <a:pt x="39852" y="357374"/>
                  <a:pt x="39852" y="357374"/>
                </a:cubicBezTo>
                <a:cubicBezTo>
                  <a:pt x="39852" y="357374"/>
                  <a:pt x="2951" y="350928"/>
                  <a:pt x="183" y="337116"/>
                </a:cubicBezTo>
                <a:cubicBezTo>
                  <a:pt x="-3507" y="324224"/>
                  <a:pt x="49999" y="242270"/>
                  <a:pt x="49999" y="242270"/>
                </a:cubicBezTo>
                <a:cubicBezTo>
                  <a:pt x="49999" y="242270"/>
                  <a:pt x="38007" y="222012"/>
                  <a:pt x="36161" y="211882"/>
                </a:cubicBezTo>
                <a:cubicBezTo>
                  <a:pt x="33394" y="200832"/>
                  <a:pt x="36161" y="143741"/>
                  <a:pt x="70295" y="78361"/>
                </a:cubicBezTo>
                <a:cubicBezTo>
                  <a:pt x="96587" y="30018"/>
                  <a:pt x="147268" y="4464"/>
                  <a:pt x="215722" y="5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图表 22">
            <a:extLst>
              <a:ext uri="{FF2B5EF4-FFF2-40B4-BE49-F238E27FC236}">
                <a16:creationId xmlns:a16="http://schemas.microsoft.com/office/drawing/2014/main" id="{2B79ACD9-A5AA-E634-1106-0A2967C70C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717698"/>
              </p:ext>
            </p:extLst>
          </p:nvPr>
        </p:nvGraphicFramePr>
        <p:xfrm>
          <a:off x="4050931" y="3356344"/>
          <a:ext cx="4090136" cy="2726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162960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accent1">
                <a:alpha val="13000"/>
              </a:schemeClr>
            </a:gs>
            <a:gs pos="6000">
              <a:schemeClr val="accent1">
                <a:alpha val="13000"/>
              </a:schemeClr>
            </a:gs>
            <a:gs pos="100000">
              <a:schemeClr val="accent1">
                <a:alpha val="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9BFBC-2B08-A5C3-1385-FECF1A946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392F29D-F969-D64A-A07D-21C1184F07CD}"/>
              </a:ext>
            </a:extLst>
          </p:cNvPr>
          <p:cNvSpPr/>
          <p:nvPr/>
        </p:nvSpPr>
        <p:spPr>
          <a:xfrm>
            <a:off x="587375" y="476250"/>
            <a:ext cx="11053763" cy="5868988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32000">
                  <a:srgbClr val="D6E3E8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58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9CBABC2-B94C-8885-1DFF-5BA88010DCB9}"/>
              </a:ext>
            </a:extLst>
          </p:cNvPr>
          <p:cNvSpPr/>
          <p:nvPr/>
        </p:nvSpPr>
        <p:spPr>
          <a:xfrm>
            <a:off x="885144" y="662300"/>
            <a:ext cx="10421711" cy="5448214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gradFill>
            <a:gsLst>
              <a:gs pos="66997">
                <a:schemeClr val="accent1">
                  <a:lumMod val="20000"/>
                  <a:lumOff val="80000"/>
                  <a:alpha val="64000"/>
                </a:schemeClr>
              </a:gs>
              <a:gs pos="29000">
                <a:srgbClr val="D6E3E8">
                  <a:alpha val="0"/>
                </a:srgbClr>
              </a:gs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gradFill flip="none" rotWithShape="1">
              <a:gsLst>
                <a:gs pos="32000">
                  <a:srgbClr val="D6E3E8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8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56B89ED-5BC5-50F1-A5EF-AEFE4CDC9C90}"/>
              </a:ext>
            </a:extLst>
          </p:cNvPr>
          <p:cNvSpPr>
            <a:spLocks noEditPoints="1"/>
          </p:cNvSpPr>
          <p:nvPr/>
        </p:nvSpPr>
        <p:spPr bwMode="auto">
          <a:xfrm>
            <a:off x="5365918" y="662300"/>
            <a:ext cx="6138972" cy="5255900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blipFill>
            <a:blip r:embed="rId3"/>
            <a:srcRect/>
            <a:stretch>
              <a:fillRect l="-1221" t="-283" r="-54301" b="283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15" name="图片 14" descr="红色的花&#10;&#10;描述已自动生成">
            <a:extLst>
              <a:ext uri="{FF2B5EF4-FFF2-40B4-BE49-F238E27FC236}">
                <a16:creationId xmlns:a16="http://schemas.microsoft.com/office/drawing/2014/main" id="{DA06D8C2-024A-6EF8-9C7C-ACF9CD339CC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669963"/>
            <a:ext cx="4794373" cy="419507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765F17F-C87B-376A-4D7B-9FFB3A957E85}"/>
              </a:ext>
            </a:extLst>
          </p:cNvPr>
          <p:cNvGrpSpPr/>
          <p:nvPr/>
        </p:nvGrpSpPr>
        <p:grpSpPr>
          <a:xfrm>
            <a:off x="2708875" y="2961614"/>
            <a:ext cx="1015344" cy="984345"/>
            <a:chOff x="3610573" y="3666775"/>
            <a:chExt cx="814300" cy="789439"/>
          </a:xfrm>
        </p:grpSpPr>
        <p:pic>
          <p:nvPicPr>
            <p:cNvPr id="17" name="图片 16" descr="黑暗里有星球&#10;&#10;描述已自动生成">
              <a:extLst>
                <a:ext uri="{FF2B5EF4-FFF2-40B4-BE49-F238E27FC236}">
                  <a16:creationId xmlns:a16="http://schemas.microsoft.com/office/drawing/2014/main" id="{AD5EB6EE-E873-E0AE-E73D-23B26597B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5683DFB-A8AD-BF0F-545B-F0494B951069}"/>
                </a:ext>
              </a:extLst>
            </p:cNvPr>
            <p:cNvSpPr txBox="1"/>
            <p:nvPr/>
          </p:nvSpPr>
          <p:spPr>
            <a:xfrm>
              <a:off x="3739004" y="3780049"/>
              <a:ext cx="587082" cy="567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贰</a:t>
              </a:r>
            </a:p>
          </p:txBody>
        </p:sp>
      </p:grpSp>
      <p:pic>
        <p:nvPicPr>
          <p:cNvPr id="20" name="图片 19" descr="图片包含 游戏机&#10;&#10;描述已自动生成">
            <a:extLst>
              <a:ext uri="{FF2B5EF4-FFF2-40B4-BE49-F238E27FC236}">
                <a16:creationId xmlns:a16="http://schemas.microsoft.com/office/drawing/2014/main" id="{12ACC4B6-AF73-D0F6-62D6-F6CA8F1A3A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28" y="3371279"/>
            <a:ext cx="1015345" cy="551247"/>
          </a:xfrm>
          <a:prstGeom prst="rect">
            <a:avLst/>
          </a:prstGeom>
        </p:spPr>
      </p:pic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1502D315-78E0-0E57-69D3-BF08DF61D1C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94" y="3371279"/>
            <a:ext cx="1015345" cy="55124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8FC000F-4E67-4F0C-41F0-281E3DFB8757}"/>
              </a:ext>
            </a:extLst>
          </p:cNvPr>
          <p:cNvSpPr txBox="1"/>
          <p:nvPr/>
        </p:nvSpPr>
        <p:spPr>
          <a:xfrm>
            <a:off x="1004601" y="4097682"/>
            <a:ext cx="4794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 b="1" dirty="0">
                <a:solidFill>
                  <a:schemeClr val="accent1"/>
                </a:solidFill>
                <a:latin typeface="+mj-ea"/>
                <a:ea typeface="+mj-ea"/>
              </a:rPr>
              <a:t>古今对话三大破壁行动</a:t>
            </a:r>
          </a:p>
          <a:p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804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52DED-A6E4-C62B-395D-2E8E5AE5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山上的风景&#10;&#10;中度可信度描述已自动生成">
            <a:extLst>
              <a:ext uri="{FF2B5EF4-FFF2-40B4-BE49-F238E27FC236}">
                <a16:creationId xmlns:a16="http://schemas.microsoft.com/office/drawing/2014/main" id="{08361AAB-AA0B-40EE-E3C2-C5C0E924E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E1CDAF"/>
          </a:solidFill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6B651BDF-A14E-DC80-3D91-7558D1EDA518}"/>
              </a:ext>
            </a:extLst>
          </p:cNvPr>
          <p:cNvSpPr/>
          <p:nvPr/>
        </p:nvSpPr>
        <p:spPr>
          <a:xfrm>
            <a:off x="569118" y="494506"/>
            <a:ext cx="11053763" cy="5868988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182FEBF-0DCC-44EE-BB54-99C42E8F2297}"/>
              </a:ext>
            </a:extLst>
          </p:cNvPr>
          <p:cNvSpPr/>
          <p:nvPr/>
        </p:nvSpPr>
        <p:spPr>
          <a:xfrm>
            <a:off x="820737" y="775017"/>
            <a:ext cx="10550525" cy="5354321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gradFill>
            <a:gsLst>
              <a:gs pos="66997">
                <a:schemeClr val="accent1">
                  <a:lumMod val="20000"/>
                  <a:lumOff val="80000"/>
                  <a:alpha val="64000"/>
                </a:schemeClr>
              </a:gs>
              <a:gs pos="29000">
                <a:srgbClr val="D6E3E8">
                  <a:alpha val="0"/>
                </a:srgbClr>
              </a:gs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8C57FA0-A15F-44B9-4CD4-645F04D1BFB7}"/>
              </a:ext>
            </a:extLst>
          </p:cNvPr>
          <p:cNvGrpSpPr/>
          <p:nvPr/>
        </p:nvGrpSpPr>
        <p:grpSpPr>
          <a:xfrm>
            <a:off x="1086231" y="982323"/>
            <a:ext cx="701294" cy="679883"/>
            <a:chOff x="3610573" y="3666775"/>
            <a:chExt cx="814300" cy="789439"/>
          </a:xfrm>
        </p:grpSpPr>
        <p:pic>
          <p:nvPicPr>
            <p:cNvPr id="14" name="图片 13" descr="黑暗里有星球&#10;&#10;描述已自动生成">
              <a:extLst>
                <a:ext uri="{FF2B5EF4-FFF2-40B4-BE49-F238E27FC236}">
                  <a16:creationId xmlns:a16="http://schemas.microsoft.com/office/drawing/2014/main" id="{996CE5BB-69A4-4D84-38D8-3D5D829D5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AEB0061-6654-E5DA-1E5F-AF72FE7C6306}"/>
                </a:ext>
              </a:extLst>
            </p:cNvPr>
            <p:cNvSpPr txBox="1"/>
            <p:nvPr/>
          </p:nvSpPr>
          <p:spPr>
            <a:xfrm>
              <a:off x="3739004" y="3813228"/>
              <a:ext cx="587082" cy="53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贰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8B1AE25-9F81-977D-E1F1-BCF3CB88FC85}"/>
              </a:ext>
            </a:extLst>
          </p:cNvPr>
          <p:cNvSpPr txBox="1"/>
          <p:nvPr/>
        </p:nvSpPr>
        <p:spPr>
          <a:xfrm>
            <a:off x="1860033" y="1125073"/>
            <a:ext cx="4429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accent1"/>
                </a:solidFill>
                <a:latin typeface="+mj-ea"/>
                <a:ea typeface="+mj-ea"/>
              </a:rPr>
              <a:t>古今对话的三大破壁行动</a:t>
            </a:r>
          </a:p>
          <a:p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C77122B-0203-BB2F-5416-E1473E2F04EC}"/>
              </a:ext>
            </a:extLst>
          </p:cNvPr>
          <p:cNvSpPr/>
          <p:nvPr/>
        </p:nvSpPr>
        <p:spPr>
          <a:xfrm>
            <a:off x="1035050" y="1916112"/>
            <a:ext cx="4114800" cy="3722687"/>
          </a:xfrm>
          <a:prstGeom prst="roundRect">
            <a:avLst/>
          </a:prstGeom>
          <a:blipFill>
            <a:blip r:embed="rId5"/>
            <a:srcRect/>
            <a:stretch>
              <a:fillRect l="-49885" t="-479" r="-11389" b="479"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3819047-4236-F7AB-9411-4BB43AE038E5}"/>
              </a:ext>
            </a:extLst>
          </p:cNvPr>
          <p:cNvGrpSpPr/>
          <p:nvPr/>
        </p:nvGrpSpPr>
        <p:grpSpPr>
          <a:xfrm>
            <a:off x="5207000" y="2015714"/>
            <a:ext cx="5803900" cy="1121186"/>
            <a:chOff x="5207000" y="2015714"/>
            <a:chExt cx="5803900" cy="1121186"/>
          </a:xfrm>
        </p:grpSpPr>
        <p:sp>
          <p:nvSpPr>
            <p:cNvPr id="11" name="矩形: 圆顶角 10">
              <a:extLst>
                <a:ext uri="{FF2B5EF4-FFF2-40B4-BE49-F238E27FC236}">
                  <a16:creationId xmlns:a16="http://schemas.microsoft.com/office/drawing/2014/main" id="{417066AA-A2F6-F9E6-FC50-54694D133C7D}"/>
                </a:ext>
              </a:extLst>
            </p:cNvPr>
            <p:cNvSpPr/>
            <p:nvPr/>
          </p:nvSpPr>
          <p:spPr>
            <a:xfrm rot="5400000">
              <a:off x="7557236" y="-316764"/>
              <a:ext cx="1103428" cy="5803900"/>
            </a:xfrm>
            <a:prstGeom prst="round2SameRect">
              <a:avLst>
                <a:gd name="adj1" fmla="val 16667"/>
                <a:gd name="adj2" fmla="val 23307"/>
              </a:avLst>
            </a:prstGeom>
            <a:gradFill flip="none" rotWithShape="1">
              <a:gsLst>
                <a:gs pos="66997">
                  <a:schemeClr val="accent1">
                    <a:alpha val="64000"/>
                    <a:lumMod val="25000"/>
                    <a:lumOff val="75000"/>
                  </a:schemeClr>
                </a:gs>
                <a:gs pos="29000">
                  <a:srgbClr val="D6E3E8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alpha val="3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C32B66-31AB-B3AA-3B2A-1C1FF47212C0}"/>
                </a:ext>
              </a:extLst>
            </p:cNvPr>
            <p:cNvSpPr txBox="1"/>
            <p:nvPr/>
          </p:nvSpPr>
          <p:spPr>
            <a:xfrm>
              <a:off x="5341802" y="2015714"/>
              <a:ext cx="2892248" cy="42229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 b="1">
                  <a:solidFill>
                    <a:schemeClr val="accent1"/>
                  </a:solidFill>
                  <a:latin typeface="+mn-ea"/>
                </a:defRPr>
              </a:lvl1pPr>
            </a:lstStyle>
            <a:p>
              <a:r>
                <a:rPr lang="zh-CN" altLang="zh-CN" b="0" dirty="0">
                  <a:latin typeface="+mj-ea"/>
                  <a:ea typeface="+mj-ea"/>
                </a:rPr>
                <a:t>技术破译——让古籍开口说话</a:t>
              </a:r>
              <a:endParaRPr lang="zh-CN" altLang="en-US" b="0" dirty="0">
                <a:latin typeface="+mj-ea"/>
                <a:ea typeface="+mj-ea"/>
              </a:endParaRP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9447112E-6EF5-D1A8-B8D0-60F47F63140D}"/>
                </a:ext>
              </a:extLst>
            </p:cNvPr>
            <p:cNvCxnSpPr/>
            <p:nvPr/>
          </p:nvCxnSpPr>
          <p:spPr>
            <a:xfrm>
              <a:off x="5497513" y="2422198"/>
              <a:ext cx="5389489" cy="0"/>
            </a:xfrm>
            <a:prstGeom prst="line">
              <a:avLst/>
            </a:prstGeom>
            <a:ln w="635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CD069B6-5FD2-A132-AC0C-714BBD170CD5}"/>
                </a:ext>
              </a:extLst>
            </p:cNvPr>
            <p:cNvSpPr txBox="1"/>
            <p:nvPr/>
          </p:nvSpPr>
          <p:spPr>
            <a:xfrm>
              <a:off x="5400934" y="2453819"/>
              <a:ext cx="5486068" cy="5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en-US" altLang="zh-CN" sz="1100" dirty="0">
                  <a:latin typeface="+mn-ea"/>
                </a:rPr>
                <a:t>🛠️ </a:t>
              </a:r>
              <a:r>
                <a:rPr lang="zh-CN" altLang="zh-CN" sz="1100" dirty="0">
                  <a:latin typeface="+mn-ea"/>
                </a:rPr>
                <a:t>数字化复原：通过</a:t>
              </a:r>
              <a:r>
                <a:rPr lang="en-US" altLang="zh-CN" sz="1100" dirty="0">
                  <a:latin typeface="+mn-ea"/>
                </a:rPr>
                <a:t>3D</a:t>
              </a:r>
              <a:r>
                <a:rPr lang="zh-CN" altLang="zh-CN" sz="1100" dirty="0">
                  <a:latin typeface="+mn-ea"/>
                </a:rPr>
                <a:t>建模重建北魏农具（如失传的</a:t>
              </a:r>
              <a:r>
                <a:rPr lang="en-US" altLang="zh-CN" sz="1100" dirty="0">
                  <a:latin typeface="+mn-ea"/>
                </a:rPr>
                <a:t>"</a:t>
              </a:r>
              <a:r>
                <a:rPr lang="zh-CN" altLang="zh-CN" sz="1100" dirty="0">
                  <a:latin typeface="+mn-ea"/>
                </a:rPr>
                <a:t>耧车</a:t>
              </a:r>
              <a:r>
                <a:rPr lang="en-US" altLang="zh-CN" sz="1100" dirty="0">
                  <a:latin typeface="+mn-ea"/>
                </a:rPr>
                <a:t>"</a:t>
              </a:r>
              <a:r>
                <a:rPr lang="zh-CN" altLang="zh-CN" sz="1100" dirty="0">
                  <a:latin typeface="+mn-ea"/>
                </a:rPr>
                <a:t>播种效率模拟）</a:t>
              </a:r>
              <a:br>
                <a:rPr lang="en-US" altLang="zh-CN" sz="1100" dirty="0">
                  <a:latin typeface="+mn-ea"/>
                </a:rPr>
              </a:br>
              <a:endParaRPr lang="zh-CN" altLang="en-US" sz="1100" dirty="0">
                <a:latin typeface="+mn-ea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A9F23C7-0538-9228-13DF-28B8B56FA7E8}"/>
              </a:ext>
            </a:extLst>
          </p:cNvPr>
          <p:cNvGrpSpPr/>
          <p:nvPr/>
        </p:nvGrpSpPr>
        <p:grpSpPr>
          <a:xfrm>
            <a:off x="5207000" y="3216394"/>
            <a:ext cx="5803900" cy="1103428"/>
            <a:chOff x="5207000" y="2033472"/>
            <a:chExt cx="5803900" cy="1103428"/>
          </a:xfrm>
        </p:grpSpPr>
        <p:sp>
          <p:nvSpPr>
            <p:cNvPr id="58" name="矩形: 圆顶角 57">
              <a:extLst>
                <a:ext uri="{FF2B5EF4-FFF2-40B4-BE49-F238E27FC236}">
                  <a16:creationId xmlns:a16="http://schemas.microsoft.com/office/drawing/2014/main" id="{308D1B2C-80D7-2A27-AFF8-0A84808E574D}"/>
                </a:ext>
              </a:extLst>
            </p:cNvPr>
            <p:cNvSpPr/>
            <p:nvPr/>
          </p:nvSpPr>
          <p:spPr>
            <a:xfrm rot="5400000">
              <a:off x="7557236" y="-316764"/>
              <a:ext cx="1103428" cy="5803900"/>
            </a:xfrm>
            <a:prstGeom prst="round2SameRect">
              <a:avLst>
                <a:gd name="adj1" fmla="val 16667"/>
                <a:gd name="adj2" fmla="val 23307"/>
              </a:avLst>
            </a:prstGeom>
            <a:gradFill flip="none" rotWithShape="1">
              <a:gsLst>
                <a:gs pos="66997">
                  <a:schemeClr val="accent1">
                    <a:alpha val="64000"/>
                    <a:lumMod val="25000"/>
                    <a:lumOff val="75000"/>
                  </a:schemeClr>
                </a:gs>
                <a:gs pos="29000">
                  <a:srgbClr val="D6E3E8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alpha val="3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7A8C6CF9-1AA4-9CF7-A103-B1EC046AE803}"/>
                </a:ext>
              </a:extLst>
            </p:cNvPr>
            <p:cNvSpPr txBox="1"/>
            <p:nvPr/>
          </p:nvSpPr>
          <p:spPr>
            <a:xfrm>
              <a:off x="5245894" y="2061132"/>
              <a:ext cx="2892248" cy="3576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 b="1">
                  <a:solidFill>
                    <a:schemeClr val="accent1"/>
                  </a:solidFill>
                  <a:latin typeface="+mn-ea"/>
                </a:defRPr>
              </a:lvl1pPr>
            </a:lstStyle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zh-CN" altLang="zh-CN" b="0" dirty="0">
                  <a:latin typeface="+mj-ea"/>
                  <a:ea typeface="+mj-ea"/>
                </a:rPr>
                <a:t>生态再造——以古法解新题</a:t>
              </a:r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18AF573D-4495-166F-8215-7F28FF83857E}"/>
                </a:ext>
              </a:extLst>
            </p:cNvPr>
            <p:cNvCxnSpPr/>
            <p:nvPr/>
          </p:nvCxnSpPr>
          <p:spPr>
            <a:xfrm>
              <a:off x="5497513" y="2422198"/>
              <a:ext cx="5389489" cy="0"/>
            </a:xfrm>
            <a:prstGeom prst="line">
              <a:avLst/>
            </a:prstGeom>
            <a:ln w="635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BAFF4C1-A2DC-7A4A-978E-A08DC234AEB7}"/>
                </a:ext>
              </a:extLst>
            </p:cNvPr>
            <p:cNvSpPr txBox="1"/>
            <p:nvPr/>
          </p:nvSpPr>
          <p:spPr>
            <a:xfrm>
              <a:off x="5372239" y="2393297"/>
              <a:ext cx="5389489" cy="57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1200"/>
                </a:spcAft>
              </a:pPr>
              <a:r>
                <a:rPr lang="en-US" altLang="zh-CN" sz="1100" dirty="0">
                  <a:latin typeface="+mn-ea"/>
                  <a:hlinkClick r:id="rId6"/>
                </a:rPr>
                <a:t>🌦️ </a:t>
              </a:r>
              <a:r>
                <a:rPr lang="zh-CN" altLang="zh-CN" sz="1100" dirty="0">
                  <a:latin typeface="+mn-ea"/>
                  <a:hlinkClick r:id="rId6"/>
                </a:rPr>
                <a:t>气象智慧：古籍物候记录升级为气候预警平台（霜冻预测准确率提升</a:t>
              </a:r>
              <a:r>
                <a:rPr lang="en-US" altLang="zh-CN" sz="1100" dirty="0">
                  <a:latin typeface="+mn-ea"/>
                  <a:hlinkClick r:id="rId6"/>
                </a:rPr>
                <a:t>35%</a:t>
              </a:r>
              <a:r>
                <a:rPr lang="zh-CN" altLang="zh-CN" sz="1100" dirty="0">
                  <a:latin typeface="+mn-ea"/>
                  <a:hlinkClick r:id="rId6"/>
                </a:rPr>
                <a:t>）</a:t>
              </a:r>
              <a:br>
                <a:rPr lang="en-US" altLang="zh-CN" sz="1100" dirty="0">
                  <a:latin typeface="+mn-ea"/>
                  <a:hlinkClick r:id="rId6"/>
                </a:rPr>
              </a:br>
              <a:endParaRPr lang="zh-CN" altLang="en-US" sz="1100" dirty="0">
                <a:latin typeface="+mn-ea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9886C457-C504-5076-8C88-61387C3988B3}"/>
              </a:ext>
            </a:extLst>
          </p:cNvPr>
          <p:cNvGrpSpPr/>
          <p:nvPr/>
        </p:nvGrpSpPr>
        <p:grpSpPr>
          <a:xfrm>
            <a:off x="5207000" y="4399316"/>
            <a:ext cx="5803900" cy="1103428"/>
            <a:chOff x="5207000" y="2033472"/>
            <a:chExt cx="5803900" cy="1103428"/>
          </a:xfrm>
        </p:grpSpPr>
        <p:sp>
          <p:nvSpPr>
            <p:cNvPr id="80" name="矩形: 圆顶角 79">
              <a:extLst>
                <a:ext uri="{FF2B5EF4-FFF2-40B4-BE49-F238E27FC236}">
                  <a16:creationId xmlns:a16="http://schemas.microsoft.com/office/drawing/2014/main" id="{806FB193-99D8-FA12-F23F-109F23C7FEC8}"/>
                </a:ext>
              </a:extLst>
            </p:cNvPr>
            <p:cNvSpPr/>
            <p:nvPr/>
          </p:nvSpPr>
          <p:spPr>
            <a:xfrm rot="5400000">
              <a:off x="7557236" y="-316764"/>
              <a:ext cx="1103428" cy="5803900"/>
            </a:xfrm>
            <a:prstGeom prst="round2SameRect">
              <a:avLst>
                <a:gd name="adj1" fmla="val 16667"/>
                <a:gd name="adj2" fmla="val 23307"/>
              </a:avLst>
            </a:prstGeom>
            <a:gradFill flip="none" rotWithShape="1">
              <a:gsLst>
                <a:gs pos="66997">
                  <a:schemeClr val="accent1">
                    <a:alpha val="64000"/>
                    <a:lumMod val="25000"/>
                    <a:lumOff val="75000"/>
                  </a:schemeClr>
                </a:gs>
                <a:gs pos="29000">
                  <a:srgbClr val="D6E3E8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100000">
                  <a:schemeClr val="accent1">
                    <a:alpha val="3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B44AA60B-657A-C66A-5D82-17CA5776E61C}"/>
                </a:ext>
              </a:extLst>
            </p:cNvPr>
            <p:cNvSpPr txBox="1"/>
            <p:nvPr/>
          </p:nvSpPr>
          <p:spPr>
            <a:xfrm>
              <a:off x="5368308" y="2048726"/>
              <a:ext cx="2892248" cy="3576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600" b="1">
                  <a:solidFill>
                    <a:schemeClr val="accent1"/>
                  </a:solidFill>
                  <a:latin typeface="+mn-ea"/>
                </a:defRPr>
              </a:lvl1pPr>
            </a:lstStyle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zh-CN" altLang="zh-CN" b="0" dirty="0">
                  <a:latin typeface="+mj-ea"/>
                  <a:ea typeface="+mj-ea"/>
                </a:rPr>
                <a:t>文化激活——让农技活在当下</a:t>
              </a:r>
            </a:p>
          </p:txBody>
        </p: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24540B45-E48E-69E4-8C95-89C926E5DA24}"/>
                </a:ext>
              </a:extLst>
            </p:cNvPr>
            <p:cNvCxnSpPr/>
            <p:nvPr/>
          </p:nvCxnSpPr>
          <p:spPr>
            <a:xfrm>
              <a:off x="5497513" y="2422198"/>
              <a:ext cx="5389489" cy="0"/>
            </a:xfrm>
            <a:prstGeom prst="line">
              <a:avLst/>
            </a:prstGeom>
            <a:ln w="635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图片 83" descr="红色的花&#10;&#10;描述已自动生成">
            <a:extLst>
              <a:ext uri="{FF2B5EF4-FFF2-40B4-BE49-F238E27FC236}">
                <a16:creationId xmlns:a16="http://schemas.microsoft.com/office/drawing/2014/main" id="{9630033A-F94B-BA2C-06E7-8CFF8C26EE0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8663">
            <a:off x="9464276" y="556146"/>
            <a:ext cx="1939561" cy="16971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508C73-A7DA-F6CF-766D-C7AC902B5897}"/>
              </a:ext>
            </a:extLst>
          </p:cNvPr>
          <p:cNvSpPr txBox="1"/>
          <p:nvPr/>
        </p:nvSpPr>
        <p:spPr>
          <a:xfrm>
            <a:off x="5382983" y="2768157"/>
            <a:ext cx="5702134" cy="274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100" dirty="0">
                <a:latin typeface="+mn-ea"/>
                <a:hlinkClick r:id="rId8"/>
              </a:rPr>
              <a:t>💧 </a:t>
            </a:r>
            <a:r>
              <a:rPr lang="zh-CN" altLang="zh-CN" sz="1100" dirty="0">
                <a:latin typeface="+mn-ea"/>
                <a:hlinkClick r:id="rId8"/>
              </a:rPr>
              <a:t>科学转码：将</a:t>
            </a:r>
            <a:r>
              <a:rPr lang="en-US" altLang="zh-CN" sz="1100" dirty="0">
                <a:latin typeface="+mn-ea"/>
                <a:hlinkClick r:id="rId8"/>
              </a:rPr>
              <a:t>“</a:t>
            </a:r>
            <a:r>
              <a:rPr lang="zh-CN" altLang="en-US" sz="1100" dirty="0">
                <a:latin typeface="+mn-ea"/>
                <a:hlinkClick r:id="rId8"/>
              </a:rPr>
              <a:t>抗旱保墒</a:t>
            </a:r>
            <a:r>
              <a:rPr lang="en-US" altLang="zh-CN" sz="1100" dirty="0">
                <a:latin typeface="+mn-ea"/>
                <a:hlinkClick r:id="rId8"/>
              </a:rPr>
              <a:t>”</a:t>
            </a:r>
            <a:r>
              <a:rPr lang="zh-CN" altLang="zh-CN" sz="1100" dirty="0">
                <a:latin typeface="+mn-ea"/>
                <a:hlinkClick r:id="rId8"/>
              </a:rPr>
              <a:t>转化为智能墒情监测系统（</a:t>
            </a:r>
            <a:r>
              <a:rPr lang="zh-CN" altLang="en-US" sz="1100" dirty="0">
                <a:latin typeface="+mn-ea"/>
                <a:hlinkClick r:id="rId8"/>
              </a:rPr>
              <a:t>在本校“农学试验田”进行应用</a:t>
            </a:r>
            <a:r>
              <a:rPr lang="zh-CN" altLang="zh-CN" sz="1100" dirty="0">
                <a:latin typeface="+mn-ea"/>
                <a:hlinkClick r:id="rId8"/>
              </a:rPr>
              <a:t>）</a:t>
            </a:r>
            <a:endParaRPr lang="zh-CN" altLang="zh-CN" sz="1100" dirty="0"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C7E1E1-21BF-855A-6D83-938CC7365A1E}"/>
              </a:ext>
            </a:extLst>
          </p:cNvPr>
          <p:cNvSpPr txBox="1"/>
          <p:nvPr/>
        </p:nvSpPr>
        <p:spPr>
          <a:xfrm>
            <a:off x="5365916" y="3968170"/>
            <a:ext cx="5702134" cy="274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100" dirty="0">
                <a:latin typeface="+mn-ea"/>
                <a:hlinkClick r:id="rId9" action="ppaction://hlinkfile"/>
              </a:rPr>
              <a:t>♻️ </a:t>
            </a:r>
            <a:r>
              <a:rPr lang="zh-CN" altLang="zh-CN" sz="1100" dirty="0">
                <a:latin typeface="+mn-ea"/>
                <a:hlinkClick r:id="rId9" action="ppaction://hlinkfile"/>
              </a:rPr>
              <a:t>循环新生：</a:t>
            </a:r>
            <a:r>
              <a:rPr lang="en-US" altLang="zh-CN" sz="1100" dirty="0">
                <a:latin typeface="+mn-ea"/>
                <a:hlinkClick r:id="rId9" action="ppaction://hlinkfile"/>
              </a:rPr>
              <a:t>"</a:t>
            </a:r>
            <a:r>
              <a:rPr lang="zh-CN" altLang="zh-CN" sz="1100" dirty="0">
                <a:latin typeface="+mn-ea"/>
                <a:hlinkClick r:id="rId9" action="ppaction://hlinkfile"/>
              </a:rPr>
              <a:t>粮豆轮作</a:t>
            </a:r>
            <a:r>
              <a:rPr lang="en-US" altLang="zh-CN" sz="1100" dirty="0">
                <a:latin typeface="+mn-ea"/>
                <a:hlinkClick r:id="rId9" action="ppaction://hlinkfile"/>
              </a:rPr>
              <a:t>"</a:t>
            </a:r>
            <a:r>
              <a:rPr lang="zh-CN" altLang="zh-CN" sz="1100" dirty="0">
                <a:latin typeface="+mn-ea"/>
                <a:hlinkClick r:id="rId9" action="ppaction://hlinkfile"/>
              </a:rPr>
              <a:t>古训驱动智能种植方案（减少化肥使用量</a:t>
            </a:r>
            <a:r>
              <a:rPr lang="en-US" altLang="zh-CN" sz="1100" dirty="0">
                <a:latin typeface="+mn-ea"/>
                <a:hlinkClick r:id="rId9" action="ppaction://hlinkfile"/>
              </a:rPr>
              <a:t>=</a:t>
            </a:r>
            <a:r>
              <a:rPr lang="zh-CN" altLang="zh-CN" sz="1100" dirty="0">
                <a:latin typeface="+mn-ea"/>
                <a:hlinkClick r:id="rId9" action="ppaction://hlinkfile"/>
              </a:rPr>
              <a:t>少砍伐</a:t>
            </a:r>
            <a:r>
              <a:rPr lang="en-US" altLang="zh-CN" sz="1100" dirty="0">
                <a:latin typeface="+mn-ea"/>
                <a:hlinkClick r:id="rId9" action="ppaction://hlinkfile"/>
              </a:rPr>
              <a:t>3.2</a:t>
            </a:r>
            <a:r>
              <a:rPr lang="zh-CN" altLang="zh-CN" sz="1100" dirty="0">
                <a:latin typeface="+mn-ea"/>
                <a:hlinkClick r:id="rId9" action="ppaction://hlinkfile"/>
              </a:rPr>
              <a:t>万棵树）</a:t>
            </a:r>
            <a:endParaRPr lang="zh-CN" altLang="zh-CN" sz="11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2CC430-596C-C1CE-7CB8-5EF1EB1347D6}"/>
              </a:ext>
            </a:extLst>
          </p:cNvPr>
          <p:cNvSpPr txBox="1"/>
          <p:nvPr/>
        </p:nvSpPr>
        <p:spPr>
          <a:xfrm>
            <a:off x="5372239" y="4846469"/>
            <a:ext cx="5702134" cy="456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100" dirty="0">
                <a:latin typeface="+mn-ea"/>
              </a:rPr>
              <a:t>🪑 </a:t>
            </a:r>
            <a:r>
              <a:rPr lang="zh-CN" altLang="zh-CN" sz="1100" dirty="0">
                <a:latin typeface="+mn-ea"/>
              </a:rPr>
              <a:t>器物新生：北魏犁具美学融入现代家居（山东柳编产品进驻米兰设计周）</a:t>
            </a:r>
            <a:br>
              <a:rPr lang="en-US" altLang="zh-CN" sz="1100" dirty="0">
                <a:latin typeface="+mn-ea"/>
              </a:rPr>
            </a:br>
            <a:endParaRPr lang="zh-CN" altLang="zh-CN" sz="11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C3FD5D-0BD1-590B-5353-FB47B585773F}"/>
              </a:ext>
            </a:extLst>
          </p:cNvPr>
          <p:cNvSpPr txBox="1"/>
          <p:nvPr/>
        </p:nvSpPr>
        <p:spPr>
          <a:xfrm>
            <a:off x="5382983" y="5146701"/>
            <a:ext cx="5702134" cy="274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altLang="zh-CN" sz="1100" dirty="0">
                <a:latin typeface="+mn-ea"/>
              </a:rPr>
              <a:t>🎮 </a:t>
            </a:r>
            <a:r>
              <a:rPr lang="zh-CN" altLang="zh-CN" sz="1100" dirty="0">
                <a:latin typeface="+mn-ea"/>
              </a:rPr>
              <a:t>数字传承：</a:t>
            </a:r>
            <a:r>
              <a:rPr lang="zh-CN" altLang="en-US" sz="1100" dirty="0">
                <a:latin typeface="+mn-ea"/>
              </a:rPr>
              <a:t>例如 </a:t>
            </a:r>
            <a:r>
              <a:rPr lang="en-US" altLang="zh-CN" sz="11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Eric Barone </a:t>
            </a:r>
            <a:r>
              <a:rPr lang="zh-CN" altLang="en-US" sz="1100" b="0" i="0" dirty="0">
                <a:effectLst/>
                <a:latin typeface="Arial" panose="020B0604020202020204" pitchFamily="34" charset="0"/>
              </a:rPr>
              <a:t>开发的</a:t>
            </a:r>
            <a:r>
              <a:rPr lang="zh-CN" altLang="zh-CN" sz="1100" dirty="0">
                <a:latin typeface="+mn-ea"/>
              </a:rPr>
              <a:t>《</a:t>
            </a:r>
            <a:r>
              <a:rPr lang="zh-CN" altLang="en-US" sz="1100" dirty="0">
                <a:latin typeface="+mn-ea"/>
              </a:rPr>
              <a:t>星露谷物语</a:t>
            </a:r>
            <a:r>
              <a:rPr lang="zh-CN" altLang="zh-CN" sz="1100" dirty="0">
                <a:latin typeface="+mn-ea"/>
              </a:rPr>
              <a:t>》农耕模拟游戏上线下载量破</a:t>
            </a:r>
            <a:r>
              <a:rPr lang="en-US" altLang="zh-CN" sz="1100" dirty="0">
                <a:latin typeface="+mn-ea"/>
              </a:rPr>
              <a:t>350</a:t>
            </a:r>
            <a:r>
              <a:rPr lang="zh-CN" altLang="zh-CN" sz="1100" dirty="0">
                <a:latin typeface="+mn-ea"/>
              </a:rPr>
              <a:t>万</a:t>
            </a:r>
          </a:p>
        </p:txBody>
      </p:sp>
    </p:spTree>
    <p:extLst>
      <p:ext uri="{BB962C8B-B14F-4D97-AF65-F5344CB8AC3E}">
        <p14:creationId xmlns:p14="http://schemas.microsoft.com/office/powerpoint/2010/main" val="3374570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accent1">
                <a:alpha val="13000"/>
              </a:schemeClr>
            </a:gs>
            <a:gs pos="6000">
              <a:schemeClr val="accent1">
                <a:alpha val="13000"/>
              </a:schemeClr>
            </a:gs>
            <a:gs pos="100000">
              <a:schemeClr val="accent1">
                <a:alpha val="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2003A8-B0DE-A689-B02B-6EC86A189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68B5419-081E-F086-08FB-9CF00BC91E0B}"/>
              </a:ext>
            </a:extLst>
          </p:cNvPr>
          <p:cNvSpPr/>
          <p:nvPr/>
        </p:nvSpPr>
        <p:spPr>
          <a:xfrm>
            <a:off x="587375" y="476250"/>
            <a:ext cx="11053763" cy="5868988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32000">
                  <a:srgbClr val="D6E3E8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58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58B34418-E566-C93B-CFE0-948E40956F52}"/>
              </a:ext>
            </a:extLst>
          </p:cNvPr>
          <p:cNvSpPr/>
          <p:nvPr/>
        </p:nvSpPr>
        <p:spPr>
          <a:xfrm>
            <a:off x="885144" y="662300"/>
            <a:ext cx="10421711" cy="5448214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gradFill>
            <a:gsLst>
              <a:gs pos="66997">
                <a:schemeClr val="accent1">
                  <a:lumMod val="20000"/>
                  <a:lumOff val="80000"/>
                  <a:alpha val="64000"/>
                </a:schemeClr>
              </a:gs>
              <a:gs pos="29000">
                <a:srgbClr val="D6E3E8">
                  <a:alpha val="0"/>
                </a:srgbClr>
              </a:gs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gradFill flip="none" rotWithShape="1">
              <a:gsLst>
                <a:gs pos="32000">
                  <a:srgbClr val="D6E3E8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8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819944D-00E2-D67F-8018-99EC19332568}"/>
              </a:ext>
            </a:extLst>
          </p:cNvPr>
          <p:cNvSpPr>
            <a:spLocks noEditPoints="1"/>
          </p:cNvSpPr>
          <p:nvPr/>
        </p:nvSpPr>
        <p:spPr bwMode="auto">
          <a:xfrm>
            <a:off x="5365918" y="662300"/>
            <a:ext cx="6138972" cy="5255900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blipFill>
            <a:blip r:embed="rId3"/>
            <a:srcRect/>
            <a:stretch>
              <a:fillRect l="-1221" t="-283" r="-54301" b="283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15" name="图片 14" descr="红色的花&#10;&#10;描述已自动生成">
            <a:extLst>
              <a:ext uri="{FF2B5EF4-FFF2-40B4-BE49-F238E27FC236}">
                <a16:creationId xmlns:a16="http://schemas.microsoft.com/office/drawing/2014/main" id="{57B07D6C-4208-08F0-C19A-375DAEEE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669963"/>
            <a:ext cx="4794373" cy="419507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6368471-593A-CED2-7BCA-53EFF56C1411}"/>
              </a:ext>
            </a:extLst>
          </p:cNvPr>
          <p:cNvGrpSpPr/>
          <p:nvPr/>
        </p:nvGrpSpPr>
        <p:grpSpPr>
          <a:xfrm>
            <a:off x="2708875" y="2961614"/>
            <a:ext cx="1015344" cy="984345"/>
            <a:chOff x="3610573" y="3666775"/>
            <a:chExt cx="814300" cy="789439"/>
          </a:xfrm>
        </p:grpSpPr>
        <p:pic>
          <p:nvPicPr>
            <p:cNvPr id="17" name="图片 16" descr="黑暗里有星球&#10;&#10;描述已自动生成">
              <a:extLst>
                <a:ext uri="{FF2B5EF4-FFF2-40B4-BE49-F238E27FC236}">
                  <a16:creationId xmlns:a16="http://schemas.microsoft.com/office/drawing/2014/main" id="{B8060CDA-6F5B-AAE9-1E9F-7FB5947BB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51129BF-5696-6CA6-2BB6-C29A3C9451A5}"/>
                </a:ext>
              </a:extLst>
            </p:cNvPr>
            <p:cNvSpPr txBox="1"/>
            <p:nvPr/>
          </p:nvSpPr>
          <p:spPr>
            <a:xfrm>
              <a:off x="3739004" y="3780049"/>
              <a:ext cx="587082" cy="567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叁</a:t>
              </a:r>
            </a:p>
          </p:txBody>
        </p:sp>
      </p:grpSp>
      <p:pic>
        <p:nvPicPr>
          <p:cNvPr id="20" name="图片 19" descr="图片包含 游戏机&#10;&#10;描述已自动生成">
            <a:extLst>
              <a:ext uri="{FF2B5EF4-FFF2-40B4-BE49-F238E27FC236}">
                <a16:creationId xmlns:a16="http://schemas.microsoft.com/office/drawing/2014/main" id="{A5FBB9AD-A14A-CFFD-B72A-134A6F40DD3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28" y="3371279"/>
            <a:ext cx="1015345" cy="551247"/>
          </a:xfrm>
          <a:prstGeom prst="rect">
            <a:avLst/>
          </a:prstGeom>
        </p:spPr>
      </p:pic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E0245964-EE01-9B33-2F49-4210638C202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94" y="3371279"/>
            <a:ext cx="1015345" cy="55124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2203DE3-0F45-8B78-47D0-78E0F58CE10F}"/>
              </a:ext>
            </a:extLst>
          </p:cNvPr>
          <p:cNvSpPr txBox="1"/>
          <p:nvPr/>
        </p:nvSpPr>
        <p:spPr>
          <a:xfrm>
            <a:off x="1022730" y="4093675"/>
            <a:ext cx="4958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技术到哲学的范式革命</a:t>
            </a:r>
          </a:p>
          <a:p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17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56D51-84B7-5698-5214-3BC9AF195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山上的风景&#10;&#10;中度可信度描述已自动生成">
            <a:extLst>
              <a:ext uri="{FF2B5EF4-FFF2-40B4-BE49-F238E27FC236}">
                <a16:creationId xmlns:a16="http://schemas.microsoft.com/office/drawing/2014/main" id="{9908469A-C544-9D3E-5246-820E8C118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E1CDAF"/>
          </a:solidFill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122EE28-88B2-80ED-D64D-5441C4E74C2B}"/>
              </a:ext>
            </a:extLst>
          </p:cNvPr>
          <p:cNvSpPr/>
          <p:nvPr/>
        </p:nvSpPr>
        <p:spPr>
          <a:xfrm>
            <a:off x="569118" y="494506"/>
            <a:ext cx="11053763" cy="5868988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16CA53C9-590E-D2E3-9336-471A3B4EBE73}"/>
              </a:ext>
            </a:extLst>
          </p:cNvPr>
          <p:cNvSpPr/>
          <p:nvPr/>
        </p:nvSpPr>
        <p:spPr>
          <a:xfrm>
            <a:off x="820737" y="775017"/>
            <a:ext cx="10550525" cy="5354321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gradFill>
            <a:gsLst>
              <a:gs pos="66997">
                <a:schemeClr val="accent1">
                  <a:lumMod val="20000"/>
                  <a:lumOff val="80000"/>
                  <a:alpha val="64000"/>
                </a:schemeClr>
              </a:gs>
              <a:gs pos="29000">
                <a:srgbClr val="D6E3E8">
                  <a:alpha val="0"/>
                </a:srgbClr>
              </a:gs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93DA2BF-CB07-303A-BF53-5D37FA37D1B7}"/>
              </a:ext>
            </a:extLst>
          </p:cNvPr>
          <p:cNvGrpSpPr/>
          <p:nvPr/>
        </p:nvGrpSpPr>
        <p:grpSpPr>
          <a:xfrm>
            <a:off x="1086231" y="982323"/>
            <a:ext cx="701294" cy="679883"/>
            <a:chOff x="3610573" y="3666775"/>
            <a:chExt cx="814300" cy="789439"/>
          </a:xfrm>
        </p:grpSpPr>
        <p:pic>
          <p:nvPicPr>
            <p:cNvPr id="14" name="图片 13" descr="黑暗里有星球&#10;&#10;描述已自动生成">
              <a:extLst>
                <a:ext uri="{FF2B5EF4-FFF2-40B4-BE49-F238E27FC236}">
                  <a16:creationId xmlns:a16="http://schemas.microsoft.com/office/drawing/2014/main" id="{1F5707E7-38EC-CBB5-25A0-619BF0F6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8B73D84-BE7C-83B0-5A75-8F7A2027F173}"/>
                </a:ext>
              </a:extLst>
            </p:cNvPr>
            <p:cNvSpPr txBox="1"/>
            <p:nvPr/>
          </p:nvSpPr>
          <p:spPr>
            <a:xfrm>
              <a:off x="3739004" y="3813228"/>
              <a:ext cx="587082" cy="53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/>
                  </a:solidFill>
                  <a:latin typeface="+mj-ea"/>
                  <a:ea typeface="+mj-ea"/>
                </a:rPr>
                <a:t>叁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BF45890-C20F-1DEB-35AF-BC4086ACFB5D}"/>
              </a:ext>
            </a:extLst>
          </p:cNvPr>
          <p:cNvSpPr txBox="1"/>
          <p:nvPr/>
        </p:nvSpPr>
        <p:spPr>
          <a:xfrm>
            <a:off x="1813056" y="1090972"/>
            <a:ext cx="462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开启农业碳流可视化与智能决策新时代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C831B5-BCDB-8627-B935-5F0685993700}"/>
              </a:ext>
            </a:extLst>
          </p:cNvPr>
          <p:cNvSpPr/>
          <p:nvPr/>
        </p:nvSpPr>
        <p:spPr>
          <a:xfrm>
            <a:off x="1092200" y="3860800"/>
            <a:ext cx="10007600" cy="1741487"/>
          </a:xfrm>
          <a:prstGeom prst="rect">
            <a:avLst/>
          </a:prstGeom>
          <a:gradFill>
            <a:gsLst>
              <a:gs pos="0">
                <a:schemeClr val="accent1">
                  <a:alpha val="9000"/>
                </a:schemeClr>
              </a:gs>
              <a:gs pos="100000">
                <a:schemeClr val="accent1">
                  <a:alpha val="0"/>
                </a:schemeClr>
              </a:gs>
            </a:gsLst>
            <a:lin ang="13500000" scaled="1"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28000"/>
                  </a:schemeClr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9A95834-34F1-602B-7E59-7B8DAFB71736}"/>
              </a:ext>
            </a:extLst>
          </p:cNvPr>
          <p:cNvSpPr txBox="1"/>
          <p:nvPr/>
        </p:nvSpPr>
        <p:spPr>
          <a:xfrm>
            <a:off x="7893641" y="4533706"/>
            <a:ext cx="3193146" cy="10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 algn="r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  <a:defRPr sz="1100"/>
            </a:lvl1pPr>
          </a:lstStyle>
          <a:p>
            <a:pPr algn="l"/>
            <a:r>
              <a:rPr lang="zh-CN" altLang="en-US" b="0" i="0" dirty="0">
                <a:effectLst/>
                <a:latin typeface="微软雅黑 Light" panose="020B0502040204020203" pitchFamily="34" charset="-122"/>
              </a:rPr>
              <a:t>用户可触控调节沼液回流比例，系统瞬间响应，实时生成土壤有机质热力图，且拟合度高</a:t>
            </a:r>
            <a:r>
              <a:rPr lang="zh-CN" altLang="en-US" b="0" i="0" dirty="0">
                <a:effectLst/>
                <a:latin typeface="+mn-ea"/>
              </a:rPr>
              <a:t>达 </a:t>
            </a:r>
            <a:r>
              <a:rPr lang="en-US" altLang="zh-CN" b="0" i="0" dirty="0">
                <a:effectLst/>
                <a:latin typeface="+mn-ea"/>
              </a:rPr>
              <a:t>R² = 0.91</a:t>
            </a:r>
            <a:r>
              <a:rPr lang="zh-CN" altLang="en-US" b="0" i="0" dirty="0">
                <a:effectLst/>
                <a:latin typeface="微软雅黑 Light" panose="020B0502040204020203" pitchFamily="34" charset="-122"/>
              </a:rPr>
              <a:t>，就像给土壤有机质分布装上了 “定位导航”，让农业决策更科学、更精准。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9C06F69-A7A4-2F3D-2CC5-AE232AEBA99E}"/>
              </a:ext>
            </a:extLst>
          </p:cNvPr>
          <p:cNvSpPr/>
          <p:nvPr/>
        </p:nvSpPr>
        <p:spPr>
          <a:xfrm>
            <a:off x="8727390" y="4138006"/>
            <a:ext cx="2078976" cy="36733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62000"/>
                </a:schemeClr>
              </a:gs>
              <a:gs pos="95000">
                <a:schemeClr val="accent1">
                  <a:alpha val="1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78330B-FD7A-A5E1-8D2E-DF9C77548D8A}"/>
              </a:ext>
            </a:extLst>
          </p:cNvPr>
          <p:cNvSpPr txBox="1"/>
          <p:nvPr/>
        </p:nvSpPr>
        <p:spPr>
          <a:xfrm>
            <a:off x="8912703" y="4152397"/>
            <a:ext cx="1708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i="0" dirty="0">
                <a:effectLst/>
                <a:latin typeface="微软雅黑 Light" panose="020B0502040204020203" pitchFamily="34" charset="-122"/>
              </a:rPr>
              <a:t>交互决策的便捷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E1EFCB64-3B9A-588E-DF92-2312D9A3B158}"/>
              </a:ext>
            </a:extLst>
          </p:cNvPr>
          <p:cNvSpPr/>
          <p:nvPr/>
        </p:nvSpPr>
        <p:spPr>
          <a:xfrm>
            <a:off x="1385633" y="4166370"/>
            <a:ext cx="2078976" cy="36733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62000"/>
                </a:schemeClr>
              </a:gs>
              <a:gs pos="95000">
                <a:schemeClr val="accent1">
                  <a:alpha val="1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751E795-F0FE-41AE-3C6D-75B9EA0D1976}"/>
              </a:ext>
            </a:extLst>
          </p:cNvPr>
          <p:cNvSpPr txBox="1"/>
          <p:nvPr/>
        </p:nvSpPr>
        <p:spPr>
          <a:xfrm>
            <a:off x="1570946" y="4180761"/>
            <a:ext cx="1708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i="0" dirty="0">
                <a:effectLst/>
                <a:latin typeface="微软雅黑 Light" panose="020B0502040204020203" pitchFamily="34" charset="-122"/>
              </a:rPr>
              <a:t>动态投影的魅力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30" name="图片 29" descr="红色的花&#10;&#10;描述已自动生成">
            <a:extLst>
              <a:ext uri="{FF2B5EF4-FFF2-40B4-BE49-F238E27FC236}">
                <a16:creationId xmlns:a16="http://schemas.microsoft.com/office/drawing/2014/main" id="{12A992FA-76E0-9BBE-BE29-4B969EE14B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8663">
            <a:off x="9464276" y="556146"/>
            <a:ext cx="1939561" cy="16971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D03A06-3AF8-47C0-476B-5740B9BFD917}"/>
              </a:ext>
            </a:extLst>
          </p:cNvPr>
          <p:cNvSpPr txBox="1"/>
          <p:nvPr/>
        </p:nvSpPr>
        <p:spPr>
          <a:xfrm>
            <a:off x="1086231" y="4533706"/>
            <a:ext cx="4179452" cy="108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 algn="r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  <a:defRPr sz="1100"/>
            </a:lvl1pPr>
          </a:lstStyle>
          <a:p>
            <a:pPr algn="l"/>
            <a:r>
              <a:rPr lang="zh-CN" altLang="en-US" b="0" i="0" dirty="0">
                <a:effectLst/>
                <a:latin typeface="微软雅黑 Light" panose="020B0502040204020203" pitchFamily="34" charset="-122"/>
              </a:rPr>
              <a:t>借助先进的动态投影技术，清晰勾勒出 “粮 </a:t>
            </a:r>
            <a:r>
              <a:rPr lang="en-US" altLang="zh-CN" b="0" i="0" dirty="0">
                <a:effectLst/>
                <a:latin typeface="微软雅黑 Light" panose="020B0502040204020203" pitchFamily="34" charset="-122"/>
              </a:rPr>
              <a:t>- </a:t>
            </a:r>
            <a:r>
              <a:rPr lang="zh-CN" altLang="en-US" b="0" i="0" dirty="0">
                <a:effectLst/>
                <a:latin typeface="微软雅黑 Light" panose="020B0502040204020203" pitchFamily="34" charset="-122"/>
              </a:rPr>
              <a:t>畜 </a:t>
            </a:r>
            <a:r>
              <a:rPr lang="en-US" altLang="zh-CN" b="0" i="0" dirty="0">
                <a:effectLst/>
                <a:latin typeface="微软雅黑 Light" panose="020B0502040204020203" pitchFamily="34" charset="-122"/>
              </a:rPr>
              <a:t>- </a:t>
            </a:r>
            <a:r>
              <a:rPr lang="zh-CN" altLang="en-US" b="0" i="0" dirty="0">
                <a:effectLst/>
                <a:latin typeface="微软雅黑 Light" panose="020B0502040204020203" pitchFamily="34" charset="-122"/>
              </a:rPr>
              <a:t>沼” 循环路径。这一过程就像一场闭环魔法，让农业碳流走向一目了然。经严谨测算，量化得出秸秆还田碳汇贡献率为 </a:t>
            </a:r>
            <a:r>
              <a:rPr lang="en-US" altLang="zh-CN" b="0" i="0" dirty="0">
                <a:effectLst/>
                <a:latin typeface="+mn-ea"/>
              </a:rPr>
              <a:t>12.7%</a:t>
            </a:r>
            <a:r>
              <a:rPr lang="zh-CN" altLang="en-US" b="0" i="0" dirty="0">
                <a:effectLst/>
                <a:latin typeface="+mn-ea"/>
              </a:rPr>
              <a:t>（</a:t>
            </a:r>
            <a:r>
              <a:rPr lang="en-US" altLang="zh-CN" b="0" i="0" dirty="0">
                <a:effectLst/>
                <a:latin typeface="+mn-ea"/>
              </a:rPr>
              <a:t>±1.3%</a:t>
            </a:r>
            <a:r>
              <a:rPr lang="zh-CN" altLang="en-US" b="0" i="0" dirty="0">
                <a:effectLst/>
                <a:latin typeface="+mn-ea"/>
              </a:rPr>
              <a:t>），</a:t>
            </a:r>
            <a:r>
              <a:rPr lang="zh-CN" altLang="en-US" b="0" i="0" dirty="0">
                <a:effectLst/>
                <a:latin typeface="微软雅黑 Light" panose="020B0502040204020203" pitchFamily="34" charset="-122"/>
              </a:rPr>
              <a:t>为土壤的碳吸收能力提供了精准 “刻度”。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AD3190-A751-B153-98B1-E8E1ECB46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56" y="1525183"/>
            <a:ext cx="4098499" cy="22893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775972D-0186-BD0F-34BA-D3DEFF14D8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989" y="1525183"/>
            <a:ext cx="4098499" cy="22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5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accent1">
                <a:alpha val="13000"/>
              </a:schemeClr>
            </a:gs>
            <a:gs pos="6000">
              <a:schemeClr val="accent1">
                <a:alpha val="13000"/>
              </a:schemeClr>
            </a:gs>
            <a:gs pos="100000">
              <a:schemeClr val="accent1">
                <a:alpha val="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7ED7E6-F739-B091-10F6-045A0BD50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5166696-5F2A-3563-1F62-28AEAB463DA3}"/>
              </a:ext>
            </a:extLst>
          </p:cNvPr>
          <p:cNvSpPr/>
          <p:nvPr/>
        </p:nvSpPr>
        <p:spPr>
          <a:xfrm>
            <a:off x="587375" y="476250"/>
            <a:ext cx="11053763" cy="5868988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solidFill>
            <a:schemeClr val="bg1"/>
          </a:solidFill>
          <a:ln>
            <a:gradFill flip="none" rotWithShape="1">
              <a:gsLst>
                <a:gs pos="32000">
                  <a:srgbClr val="D6E3E8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58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40E6CB7-0980-275B-C8F6-076C6CC1B092}"/>
              </a:ext>
            </a:extLst>
          </p:cNvPr>
          <p:cNvSpPr/>
          <p:nvPr/>
        </p:nvSpPr>
        <p:spPr>
          <a:xfrm>
            <a:off x="885144" y="662300"/>
            <a:ext cx="10421711" cy="5448214"/>
          </a:xfrm>
          <a:custGeom>
            <a:avLst/>
            <a:gdLst>
              <a:gd name="connsiteX0" fmla="*/ 435735 w 10740571"/>
              <a:gd name="connsiteY0" fmla="*/ 0 h 5868988"/>
              <a:gd name="connsiteX1" fmla="*/ 10304835 w 10740571"/>
              <a:gd name="connsiteY1" fmla="*/ 0 h 5868988"/>
              <a:gd name="connsiteX2" fmla="*/ 10505409 w 10740571"/>
              <a:gd name="connsiteY2" fmla="*/ 132950 h 5868988"/>
              <a:gd name="connsiteX3" fmla="*/ 10505490 w 10740571"/>
              <a:gd name="connsiteY3" fmla="*/ 133351 h 5868988"/>
              <a:gd name="connsiteX4" fmla="*/ 10533312 w 10740571"/>
              <a:gd name="connsiteY4" fmla="*/ 133351 h 5868988"/>
              <a:gd name="connsiteX5" fmla="*/ 10740571 w 10740571"/>
              <a:gd name="connsiteY5" fmla="*/ 340610 h 5868988"/>
              <a:gd name="connsiteX6" fmla="*/ 10740571 w 10740571"/>
              <a:gd name="connsiteY6" fmla="*/ 5514092 h 5868988"/>
              <a:gd name="connsiteX7" fmla="*/ 10533312 w 10740571"/>
              <a:gd name="connsiteY7" fmla="*/ 5721351 h 5868988"/>
              <a:gd name="connsiteX8" fmla="*/ 10508375 w 10740571"/>
              <a:gd name="connsiteY8" fmla="*/ 5721351 h 5868988"/>
              <a:gd name="connsiteX9" fmla="*/ 10505409 w 10740571"/>
              <a:gd name="connsiteY9" fmla="*/ 5736039 h 5868988"/>
              <a:gd name="connsiteX10" fmla="*/ 10304835 w 10740571"/>
              <a:gd name="connsiteY10" fmla="*/ 5868988 h 5868988"/>
              <a:gd name="connsiteX11" fmla="*/ 435735 w 10740571"/>
              <a:gd name="connsiteY11" fmla="*/ 5868988 h 5868988"/>
              <a:gd name="connsiteX12" fmla="*/ 235161 w 10740571"/>
              <a:gd name="connsiteY12" fmla="*/ 5736039 h 5868988"/>
              <a:gd name="connsiteX13" fmla="*/ 232195 w 10740571"/>
              <a:gd name="connsiteY13" fmla="*/ 5721351 h 5868988"/>
              <a:gd name="connsiteX14" fmla="*/ 207259 w 10740571"/>
              <a:gd name="connsiteY14" fmla="*/ 5721351 h 5868988"/>
              <a:gd name="connsiteX15" fmla="*/ 0 w 10740571"/>
              <a:gd name="connsiteY15" fmla="*/ 5514092 h 5868988"/>
              <a:gd name="connsiteX16" fmla="*/ 0 w 10740571"/>
              <a:gd name="connsiteY16" fmla="*/ 340610 h 5868988"/>
              <a:gd name="connsiteX17" fmla="*/ 207259 w 10740571"/>
              <a:gd name="connsiteY17" fmla="*/ 133351 h 5868988"/>
              <a:gd name="connsiteX18" fmla="*/ 235080 w 10740571"/>
              <a:gd name="connsiteY18" fmla="*/ 133351 h 5868988"/>
              <a:gd name="connsiteX19" fmla="*/ 235161 w 10740571"/>
              <a:gd name="connsiteY19" fmla="*/ 132950 h 5868988"/>
              <a:gd name="connsiteX20" fmla="*/ 435735 w 10740571"/>
              <a:gd name="connsiteY20" fmla="*/ 0 h 58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740571" h="5868988">
                <a:moveTo>
                  <a:pt x="435735" y="0"/>
                </a:moveTo>
                <a:lnTo>
                  <a:pt x="10304835" y="0"/>
                </a:lnTo>
                <a:cubicBezTo>
                  <a:pt x="10395001" y="0"/>
                  <a:pt x="10472364" y="54821"/>
                  <a:pt x="10505409" y="132950"/>
                </a:cubicBezTo>
                <a:lnTo>
                  <a:pt x="10505490" y="133351"/>
                </a:lnTo>
                <a:lnTo>
                  <a:pt x="10533312" y="133351"/>
                </a:lnTo>
                <a:cubicBezTo>
                  <a:pt x="10647778" y="133351"/>
                  <a:pt x="10740571" y="226144"/>
                  <a:pt x="10740571" y="340610"/>
                </a:cubicBezTo>
                <a:lnTo>
                  <a:pt x="10740571" y="5514092"/>
                </a:lnTo>
                <a:cubicBezTo>
                  <a:pt x="10740571" y="5628558"/>
                  <a:pt x="10647778" y="5721351"/>
                  <a:pt x="10533312" y="5721351"/>
                </a:cubicBezTo>
                <a:lnTo>
                  <a:pt x="10508375" y="5721351"/>
                </a:lnTo>
                <a:lnTo>
                  <a:pt x="10505409" y="5736039"/>
                </a:lnTo>
                <a:cubicBezTo>
                  <a:pt x="10472364" y="5814168"/>
                  <a:pt x="10395001" y="5868988"/>
                  <a:pt x="10304835" y="5868988"/>
                </a:cubicBezTo>
                <a:lnTo>
                  <a:pt x="435735" y="5868988"/>
                </a:lnTo>
                <a:cubicBezTo>
                  <a:pt x="345569" y="5868988"/>
                  <a:pt x="268206" y="5814168"/>
                  <a:pt x="235161" y="5736039"/>
                </a:cubicBezTo>
                <a:lnTo>
                  <a:pt x="232195" y="5721351"/>
                </a:lnTo>
                <a:lnTo>
                  <a:pt x="207259" y="5721351"/>
                </a:lnTo>
                <a:cubicBezTo>
                  <a:pt x="92793" y="5721351"/>
                  <a:pt x="0" y="5628558"/>
                  <a:pt x="0" y="5514092"/>
                </a:cubicBezTo>
                <a:lnTo>
                  <a:pt x="0" y="340610"/>
                </a:lnTo>
                <a:cubicBezTo>
                  <a:pt x="0" y="226144"/>
                  <a:pt x="92793" y="133351"/>
                  <a:pt x="207259" y="133351"/>
                </a:cubicBezTo>
                <a:lnTo>
                  <a:pt x="235080" y="133351"/>
                </a:lnTo>
                <a:lnTo>
                  <a:pt x="235161" y="132950"/>
                </a:lnTo>
                <a:cubicBezTo>
                  <a:pt x="268206" y="54821"/>
                  <a:pt x="345569" y="0"/>
                  <a:pt x="435735" y="0"/>
                </a:cubicBezTo>
                <a:close/>
              </a:path>
            </a:pathLst>
          </a:custGeom>
          <a:gradFill>
            <a:gsLst>
              <a:gs pos="66997">
                <a:schemeClr val="accent1">
                  <a:lumMod val="20000"/>
                  <a:lumOff val="80000"/>
                  <a:alpha val="64000"/>
                </a:schemeClr>
              </a:gs>
              <a:gs pos="29000">
                <a:srgbClr val="D6E3E8">
                  <a:alpha val="0"/>
                </a:srgbClr>
              </a:gs>
              <a:gs pos="0">
                <a:schemeClr val="accent1">
                  <a:lumMod val="5000"/>
                  <a:lumOff val="95000"/>
                  <a:alpha val="31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gradFill flip="none" rotWithShape="1">
              <a:gsLst>
                <a:gs pos="32000">
                  <a:srgbClr val="D6E3E8">
                    <a:alpha val="55000"/>
                  </a:srgbClr>
                </a:gs>
                <a:gs pos="0">
                  <a:schemeClr val="accent1">
                    <a:lumMod val="5000"/>
                    <a:lumOff val="95000"/>
                    <a:alpha val="31000"/>
                  </a:schemeClr>
                </a:gs>
                <a:gs pos="8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E160DA9-6C1B-059B-421F-EB356083CC44}"/>
              </a:ext>
            </a:extLst>
          </p:cNvPr>
          <p:cNvSpPr>
            <a:spLocks noEditPoints="1"/>
          </p:cNvSpPr>
          <p:nvPr/>
        </p:nvSpPr>
        <p:spPr bwMode="auto">
          <a:xfrm>
            <a:off x="5365918" y="662300"/>
            <a:ext cx="6138972" cy="5255900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blipFill>
            <a:blip r:embed="rId3"/>
            <a:srcRect/>
            <a:stretch>
              <a:fillRect l="-1221" t="-283" r="-54301" b="283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15" name="图片 14" descr="红色的花&#10;&#10;描述已自动生成">
            <a:extLst>
              <a:ext uri="{FF2B5EF4-FFF2-40B4-BE49-F238E27FC236}">
                <a16:creationId xmlns:a16="http://schemas.microsoft.com/office/drawing/2014/main" id="{14FEAF2C-8FB8-6E92-66DA-22834D2D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669963"/>
            <a:ext cx="4794373" cy="419507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310D60B7-DC25-F3C7-0CA0-0C46C3432D9A}"/>
              </a:ext>
            </a:extLst>
          </p:cNvPr>
          <p:cNvGrpSpPr/>
          <p:nvPr/>
        </p:nvGrpSpPr>
        <p:grpSpPr>
          <a:xfrm>
            <a:off x="2708875" y="2961614"/>
            <a:ext cx="1015344" cy="984345"/>
            <a:chOff x="3610573" y="3666775"/>
            <a:chExt cx="814300" cy="789439"/>
          </a:xfrm>
        </p:grpSpPr>
        <p:pic>
          <p:nvPicPr>
            <p:cNvPr id="17" name="图片 16" descr="黑暗里有星球&#10;&#10;描述已自动生成">
              <a:extLst>
                <a:ext uri="{FF2B5EF4-FFF2-40B4-BE49-F238E27FC236}">
                  <a16:creationId xmlns:a16="http://schemas.microsoft.com/office/drawing/2014/main" id="{1C99D2DB-BE57-4207-AF8B-3D3C8FEE7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3" y="3666775"/>
              <a:ext cx="814300" cy="78943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2879E2A-8123-D48A-CE0A-E1106D64A95B}"/>
                </a:ext>
              </a:extLst>
            </p:cNvPr>
            <p:cNvSpPr txBox="1"/>
            <p:nvPr/>
          </p:nvSpPr>
          <p:spPr>
            <a:xfrm>
              <a:off x="3739004" y="3780049"/>
              <a:ext cx="587082" cy="567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accent1"/>
                  </a:solidFill>
                  <a:latin typeface="+mj-ea"/>
                  <a:ea typeface="+mj-ea"/>
                </a:rPr>
                <a:t>肆</a:t>
              </a:r>
            </a:p>
          </p:txBody>
        </p:sp>
      </p:grpSp>
      <p:pic>
        <p:nvPicPr>
          <p:cNvPr id="20" name="图片 19" descr="图片包含 游戏机&#10;&#10;描述已自动生成">
            <a:extLst>
              <a:ext uri="{FF2B5EF4-FFF2-40B4-BE49-F238E27FC236}">
                <a16:creationId xmlns:a16="http://schemas.microsoft.com/office/drawing/2014/main" id="{0ABD667E-E308-6484-ACA3-CDE7667BBCC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28" y="3371279"/>
            <a:ext cx="1015345" cy="551247"/>
          </a:xfrm>
          <a:prstGeom prst="rect">
            <a:avLst/>
          </a:prstGeom>
        </p:spPr>
      </p:pic>
      <p:pic>
        <p:nvPicPr>
          <p:cNvPr id="21" name="图片 20" descr="图片包含 游戏机&#10;&#10;描述已自动生成">
            <a:extLst>
              <a:ext uri="{FF2B5EF4-FFF2-40B4-BE49-F238E27FC236}">
                <a16:creationId xmlns:a16="http://schemas.microsoft.com/office/drawing/2014/main" id="{F047C721-70A8-27E1-03B0-B1C8AEDE936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94" y="3371279"/>
            <a:ext cx="1015345" cy="55124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737AF42-EF11-0781-C3F5-8D792ABCC5A5}"/>
              </a:ext>
            </a:extLst>
          </p:cNvPr>
          <p:cNvSpPr txBox="1"/>
          <p:nvPr/>
        </p:nvSpPr>
        <p:spPr>
          <a:xfrm>
            <a:off x="1022730" y="4093675"/>
            <a:ext cx="4958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</a:rPr>
              <a:t>东方智慧的文明级输出</a:t>
            </a:r>
          </a:p>
          <a:p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806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古风">
      <a:dk1>
        <a:sysClr val="windowText" lastClr="000000"/>
      </a:dk1>
      <a:lt1>
        <a:sysClr val="window" lastClr="FFFFFF"/>
      </a:lt1>
      <a:dk2>
        <a:srgbClr val="0E2841"/>
      </a:dk2>
      <a:lt2>
        <a:srgbClr val="457C92"/>
      </a:lt2>
      <a:accent1>
        <a:srgbClr val="457C92"/>
      </a:accent1>
      <a:accent2>
        <a:srgbClr val="D5A34A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工业">
      <a:majorFont>
        <a:latin typeface="Calibri"/>
        <a:ea typeface="思源宋体 CN Heavy"/>
        <a:cs typeface=""/>
      </a:majorFont>
      <a:minorFont>
        <a:latin typeface="Calibri Light"/>
        <a:ea typeface="思源宋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r4itgqro">
    <a:dk1>
      <a:srgbClr val="000000"/>
    </a:dk1>
    <a:lt1>
      <a:srgbClr val="FFFFFF"/>
    </a:lt1>
    <a:dk2>
      <a:srgbClr val="44546A"/>
    </a:dk2>
    <a:lt2>
      <a:srgbClr val="E7E6E6"/>
    </a:lt2>
    <a:accent1>
      <a:srgbClr val="007138"/>
    </a:accent1>
    <a:accent2>
      <a:srgbClr val="00994C"/>
    </a:accent2>
    <a:accent3>
      <a:srgbClr val="00CC66"/>
    </a:accent3>
    <a:accent4>
      <a:srgbClr val="00E271"/>
    </a:accent4>
    <a:accent5>
      <a:srgbClr val="11FF88"/>
    </a:accent5>
    <a:accent6>
      <a:srgbClr val="61FFB0"/>
    </a:accent6>
    <a:hlink>
      <a:srgbClr val="0563C1"/>
    </a:hlink>
    <a:folHlink>
      <a:srgbClr val="954F72"/>
    </a:folHlink>
  </a:clrScheme>
  <a:fontScheme name="自定义 6">
    <a:majorFont>
      <a:latin typeface="Arial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1539</TotalTime>
  <Words>2219</Words>
  <Application>Microsoft Office PowerPoint</Application>
  <PresentationFormat>宽屏</PresentationFormat>
  <Paragraphs>139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Calibri</vt:lpstr>
      <vt:lpstr>微软雅黑 Light</vt:lpstr>
      <vt:lpstr>Consolas</vt:lpstr>
      <vt:lpstr>Noto Sans SC</vt:lpstr>
      <vt:lpstr>等线</vt:lpstr>
      <vt:lpstr>微软雅黑</vt:lpstr>
      <vt:lpstr>Open Sans</vt:lpstr>
      <vt:lpstr>Calibri Light</vt:lpstr>
      <vt:lpstr>Abadi</vt:lpstr>
      <vt:lpstr>Cascadia Mono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梦婷 马</dc:creator>
  <cp:lastModifiedBy>C aro</cp:lastModifiedBy>
  <cp:revision>77</cp:revision>
  <dcterms:created xsi:type="dcterms:W3CDTF">2024-12-20T06:04:54Z</dcterms:created>
  <dcterms:modified xsi:type="dcterms:W3CDTF">2025-05-14T04:34:39Z</dcterms:modified>
</cp:coreProperties>
</file>